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29"/>
  </p:notesMasterIdLst>
  <p:handoutMasterIdLst>
    <p:handoutMasterId r:id="rId30"/>
  </p:handoutMasterIdLst>
  <p:sldIdLst>
    <p:sldId id="523" r:id="rId5"/>
    <p:sldId id="320" r:id="rId6"/>
    <p:sldId id="532" r:id="rId7"/>
    <p:sldId id="536" r:id="rId8"/>
    <p:sldId id="548" r:id="rId9"/>
    <p:sldId id="537" r:id="rId10"/>
    <p:sldId id="534" r:id="rId11"/>
    <p:sldId id="533" r:id="rId12"/>
    <p:sldId id="541" r:id="rId13"/>
    <p:sldId id="538" r:id="rId14"/>
    <p:sldId id="539" r:id="rId15"/>
    <p:sldId id="540" r:id="rId16"/>
    <p:sldId id="565" r:id="rId17"/>
    <p:sldId id="543" r:id="rId18"/>
    <p:sldId id="566" r:id="rId19"/>
    <p:sldId id="567" r:id="rId20"/>
    <p:sldId id="556" r:id="rId21"/>
    <p:sldId id="557" r:id="rId22"/>
    <p:sldId id="558" r:id="rId23"/>
    <p:sldId id="559" r:id="rId24"/>
    <p:sldId id="561" r:id="rId25"/>
    <p:sldId id="554" r:id="rId26"/>
    <p:sldId id="562" r:id="rId27"/>
    <p:sldId id="563" r:id="rId28"/>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90" autoAdjust="0"/>
    <p:restoredTop sz="96571" autoAdjust="0"/>
  </p:normalViewPr>
  <p:slideViewPr>
    <p:cSldViewPr snapToGrid="0" showGuides="1">
      <p:cViewPr varScale="1">
        <p:scale>
          <a:sx n="121" d="100"/>
          <a:sy n="121" d="100"/>
        </p:scale>
        <p:origin x="989" y="91"/>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6/15/2021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6/15/2021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Designed to be 15 Minute Talk + 20 minutes for the live Travis CI demo</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dirty="0"/>
          </a:p>
        </p:txBody>
      </p:sp>
    </p:spTree>
    <p:extLst>
      <p:ext uri="{BB962C8B-B14F-4D97-AF65-F5344CB8AC3E}">
        <p14:creationId xmlns:p14="http://schemas.microsoft.com/office/powerpoint/2010/main" val="225512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should reference other presentations at the annual meeting</a:t>
            </a:r>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dirty="0"/>
          </a:p>
        </p:txBody>
      </p:sp>
    </p:spTree>
    <p:extLst>
      <p:ext uri="{BB962C8B-B14F-4D97-AF65-F5344CB8AC3E}">
        <p14:creationId xmlns:p14="http://schemas.microsoft.com/office/powerpoint/2010/main" val="1276574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dirty="0"/>
          </a:p>
        </p:txBody>
      </p:sp>
    </p:spTree>
    <p:extLst>
      <p:ext uri="{BB962C8B-B14F-4D97-AF65-F5344CB8AC3E}">
        <p14:creationId xmlns:p14="http://schemas.microsoft.com/office/powerpoint/2010/main" val="2652845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dirty="0"/>
          </a:p>
        </p:txBody>
      </p:sp>
    </p:spTree>
    <p:extLst>
      <p:ext uri="{BB962C8B-B14F-4D97-AF65-F5344CB8AC3E}">
        <p14:creationId xmlns:p14="http://schemas.microsoft.com/office/powerpoint/2010/main" val="1677186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dropping this slide?</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dirty="0"/>
          </a:p>
        </p:txBody>
      </p:sp>
    </p:spTree>
    <p:extLst>
      <p:ext uri="{BB962C8B-B14F-4D97-AF65-F5344CB8AC3E}">
        <p14:creationId xmlns:p14="http://schemas.microsoft.com/office/powerpoint/2010/main" val="100295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dirty="0"/>
          </a:p>
        </p:txBody>
      </p:sp>
    </p:spTree>
    <p:extLst>
      <p:ext uri="{BB962C8B-B14F-4D97-AF65-F5344CB8AC3E}">
        <p14:creationId xmlns:p14="http://schemas.microsoft.com/office/powerpoint/2010/main" val="1690897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dropping this slide?</a:t>
            </a:r>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dirty="0"/>
          </a:p>
        </p:txBody>
      </p:sp>
    </p:spTree>
    <p:extLst>
      <p:ext uri="{BB962C8B-B14F-4D97-AF65-F5344CB8AC3E}">
        <p14:creationId xmlns:p14="http://schemas.microsoft.com/office/powerpoint/2010/main" val="2989110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more complicated example. However, the </a:t>
            </a:r>
            <a:r>
              <a:rPr lang="en-US" dirty="0" err="1"/>
              <a:t>Pyomo</a:t>
            </a:r>
            <a:r>
              <a:rPr lang="en-US" dirty="0"/>
              <a:t> team started with a fairly basic setup, and grew from there</a:t>
            </a:r>
          </a:p>
        </p:txBody>
      </p:sp>
      <p:sp>
        <p:nvSpPr>
          <p:cNvPr id="4" name="Slide Number Placeholder 3"/>
          <p:cNvSpPr>
            <a:spLocks noGrp="1"/>
          </p:cNvSpPr>
          <p:nvPr>
            <p:ph type="sldNum" sz="quarter" idx="5"/>
          </p:nvPr>
        </p:nvSpPr>
        <p:spPr/>
        <p:txBody>
          <a:bodyPr/>
          <a:lstStyle/>
          <a:p>
            <a:fld id="{54E672D7-8E2D-4611-973D-F4591A707C34}" type="slidenum">
              <a:rPr lang="en-US" smtClean="0"/>
              <a:t>19</a:t>
            </a:fld>
            <a:endParaRPr lang="en-US" dirty="0"/>
          </a:p>
        </p:txBody>
      </p:sp>
    </p:spTree>
    <p:extLst>
      <p:ext uri="{BB962C8B-B14F-4D97-AF65-F5344CB8AC3E}">
        <p14:creationId xmlns:p14="http://schemas.microsoft.com/office/powerpoint/2010/main" val="373142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23</a:t>
            </a:fld>
            <a:endParaRPr lang="en-US" dirty="0"/>
          </a:p>
        </p:txBody>
      </p:sp>
    </p:spTree>
    <p:extLst>
      <p:ext uri="{BB962C8B-B14F-4D97-AF65-F5344CB8AC3E}">
        <p14:creationId xmlns:p14="http://schemas.microsoft.com/office/powerpoint/2010/main" val="38059793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ecp-ci.gitlab.io/"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4642520"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Continuous Integration</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p:txBody>
          <a:bodyPr/>
          <a:lstStyle/>
          <a:p>
            <a:r>
              <a:rPr lang="en-US" u="sng" dirty="0"/>
              <a:t>David M. Rogers</a:t>
            </a:r>
            <a:br>
              <a:rPr lang="en-US" u="sng" dirty="0"/>
            </a:br>
            <a:r>
              <a:rPr lang="en-US" sz="2000" dirty="0"/>
              <a:t>Oak Ridge National Laboratory</a:t>
            </a:r>
            <a:endParaRPr lang="en-US" dirty="0"/>
          </a:p>
          <a:p>
            <a:pPr>
              <a:spcBef>
                <a:spcPts val="2800"/>
              </a:spcBef>
            </a:pPr>
            <a:r>
              <a:rPr lang="en-US" sz="2000" dirty="0"/>
              <a:t>Better Scientific Software tutorial, ISC, June 2021</a:t>
            </a:r>
          </a:p>
          <a:p>
            <a:pPr>
              <a:spcBef>
                <a:spcPts val="2800"/>
              </a:spcBef>
            </a:pPr>
            <a:r>
              <a:rPr lang="en-US" sz="2000" dirty="0"/>
              <a:t>Contributors: David E. Bernholdt (ORNL), Mark C. Miller (LLNL), David M. Rogers (ORNL), James M. </a:t>
            </a:r>
            <a:r>
              <a:rPr lang="en-US" sz="2000" dirty="0" err="1"/>
              <a:t>Willenbring</a:t>
            </a:r>
            <a:r>
              <a:rPr lang="en-US" sz="2000" dirty="0"/>
              <a:t> (SNL)</a:t>
            </a:r>
            <a:endParaRPr lang="en-US" sz="1800" dirty="0"/>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750FD-A37F-BB47-9F27-A87E5C3BD6F4}"/>
              </a:ext>
            </a:extLst>
          </p:cNvPr>
          <p:cNvSpPr>
            <a:spLocks noGrp="1"/>
          </p:cNvSpPr>
          <p:nvPr>
            <p:ph type="title"/>
          </p:nvPr>
        </p:nvSpPr>
        <p:spPr>
          <a:xfrm>
            <a:off x="365760" y="411480"/>
            <a:ext cx="11372473" cy="502920"/>
          </a:xfrm>
        </p:spPr>
        <p:txBody>
          <a:bodyPr/>
          <a:lstStyle/>
          <a:p>
            <a:r>
              <a:rPr lang="en-US" dirty="0"/>
              <a:t>ECP CI Resources</a:t>
            </a:r>
          </a:p>
        </p:txBody>
      </p:sp>
      <p:sp>
        <p:nvSpPr>
          <p:cNvPr id="3" name="Content Placeholder 2">
            <a:extLst>
              <a:ext uri="{FF2B5EF4-FFF2-40B4-BE49-F238E27FC236}">
                <a16:creationId xmlns:a16="http://schemas.microsoft.com/office/drawing/2014/main" id="{C3824B5D-AF1C-4546-8C2C-E19815C93DF7}"/>
              </a:ext>
            </a:extLst>
          </p:cNvPr>
          <p:cNvSpPr>
            <a:spLocks noGrp="1"/>
          </p:cNvSpPr>
          <p:nvPr>
            <p:ph idx="1"/>
          </p:nvPr>
        </p:nvSpPr>
        <p:spPr>
          <a:xfrm>
            <a:off x="365760" y="1270000"/>
            <a:ext cx="11369809" cy="4876800"/>
          </a:xfrm>
        </p:spPr>
        <p:txBody>
          <a:bodyPr/>
          <a:lstStyle/>
          <a:p>
            <a:r>
              <a:rPr lang="en-US" dirty="0"/>
              <a:t>ECP investing in GitLab for complex-wide CI</a:t>
            </a:r>
          </a:p>
          <a:p>
            <a:r>
              <a:rPr lang="en-US" dirty="0"/>
              <a:t>Complex-wide Federation</a:t>
            </a:r>
          </a:p>
          <a:p>
            <a:pPr lvl="1"/>
            <a:r>
              <a:rPr lang="en-US" dirty="0"/>
              <a:t>Many hurdles still to overcome</a:t>
            </a:r>
          </a:p>
          <a:p>
            <a:pPr lvl="1"/>
            <a:endParaRPr lang="en-US" dirty="0"/>
          </a:p>
          <a:p>
            <a:r>
              <a:rPr lang="en-US" dirty="0"/>
              <a:t>More about ECP CI at the Annual Meeting</a:t>
            </a:r>
          </a:p>
          <a:p>
            <a:pPr lvl="1"/>
            <a:r>
              <a:rPr lang="en-US" dirty="0">
                <a:solidFill>
                  <a:srgbClr val="FF0000"/>
                </a:solidFill>
              </a:rPr>
              <a:t>Benefitting From ECP CI</a:t>
            </a:r>
          </a:p>
          <a:p>
            <a:pPr lvl="2"/>
            <a:r>
              <a:rPr lang="en-US" dirty="0"/>
              <a:t>Wednesday 2:30-3:30 Eastern</a:t>
            </a:r>
          </a:p>
          <a:p>
            <a:pPr lvl="1"/>
            <a:r>
              <a:rPr lang="en-US" dirty="0">
                <a:solidFill>
                  <a:srgbClr val="FF0000"/>
                </a:solidFill>
              </a:rPr>
              <a:t>ECP CI Startup Tutorial</a:t>
            </a:r>
          </a:p>
          <a:p>
            <a:pPr lvl="2"/>
            <a:r>
              <a:rPr lang="en-US" dirty="0"/>
              <a:t>Friday 2:30-6 Eastern</a:t>
            </a:r>
          </a:p>
          <a:p>
            <a:r>
              <a:rPr lang="en-US" dirty="0"/>
              <a:t>Documentation and on-boarding help</a:t>
            </a:r>
          </a:p>
          <a:p>
            <a:pPr lvl="1"/>
            <a:r>
              <a:rPr lang="en-US" dirty="0">
                <a:hlinkClick r:id="rId3"/>
              </a:rPr>
              <a:t>https://ecp-ci.gitlab.io</a:t>
            </a:r>
            <a:endParaRPr lang="en-US" dirty="0"/>
          </a:p>
          <a:p>
            <a:pPr lvl="1"/>
            <a:endParaRPr lang="en-US" dirty="0"/>
          </a:p>
        </p:txBody>
      </p:sp>
      <p:pic>
        <p:nvPicPr>
          <p:cNvPr id="4" name="Google Shape;824;p110">
            <a:extLst>
              <a:ext uri="{FF2B5EF4-FFF2-40B4-BE49-F238E27FC236}">
                <a16:creationId xmlns:a16="http://schemas.microsoft.com/office/drawing/2014/main" id="{03AE07CE-79CF-D14F-A7F7-2BE3BBB5E75C}"/>
              </a:ext>
            </a:extLst>
          </p:cNvPr>
          <p:cNvPicPr preferRelativeResize="0"/>
          <p:nvPr/>
        </p:nvPicPr>
        <p:blipFill>
          <a:blip r:embed="rId4">
            <a:alphaModFix/>
          </a:blip>
          <a:stretch>
            <a:fillRect/>
          </a:stretch>
        </p:blipFill>
        <p:spPr>
          <a:xfrm>
            <a:off x="6760564" y="411480"/>
            <a:ext cx="5296184" cy="3230880"/>
          </a:xfrm>
          <a:prstGeom prst="rect">
            <a:avLst/>
          </a:prstGeom>
          <a:noFill/>
          <a:ln>
            <a:noFill/>
          </a:ln>
        </p:spPr>
      </p:pic>
    </p:spTree>
    <p:extLst>
      <p:ext uri="{BB962C8B-B14F-4D97-AF65-F5344CB8AC3E}">
        <p14:creationId xmlns:p14="http://schemas.microsoft.com/office/powerpoint/2010/main" val="2799011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CEAA9-2D01-8D4B-8AC4-EED8CF009F5D}"/>
              </a:ext>
            </a:extLst>
          </p:cNvPr>
          <p:cNvSpPr>
            <a:spLocks noGrp="1"/>
          </p:cNvSpPr>
          <p:nvPr>
            <p:ph type="title"/>
          </p:nvPr>
        </p:nvSpPr>
        <p:spPr/>
        <p:txBody>
          <a:bodyPr/>
          <a:lstStyle/>
          <a:p>
            <a:r>
              <a:rPr lang="en-US" dirty="0"/>
              <a:t>Getting started with CI</a:t>
            </a:r>
          </a:p>
        </p:txBody>
      </p:sp>
      <p:sp>
        <p:nvSpPr>
          <p:cNvPr id="3" name="Content Placeholder 2">
            <a:extLst>
              <a:ext uri="{FF2B5EF4-FFF2-40B4-BE49-F238E27FC236}">
                <a16:creationId xmlns:a16="http://schemas.microsoft.com/office/drawing/2014/main" id="{6A14A5A5-411F-964C-A7F2-FE7441F8EF68}"/>
              </a:ext>
            </a:extLst>
          </p:cNvPr>
          <p:cNvSpPr>
            <a:spLocks noGrp="1"/>
          </p:cNvSpPr>
          <p:nvPr>
            <p:ph idx="1"/>
          </p:nvPr>
        </p:nvSpPr>
        <p:spPr>
          <a:xfrm>
            <a:off x="365760" y="1737360"/>
            <a:ext cx="11369809" cy="4399280"/>
          </a:xfrm>
        </p:spPr>
        <p:txBody>
          <a:bodyPr/>
          <a:lstStyle/>
          <a:p>
            <a:r>
              <a:rPr lang="en-US" dirty="0"/>
              <a:t>What </a:t>
            </a:r>
            <a:r>
              <a:rPr lang="en-US" i="1" dirty="0"/>
              <a:t>configuration</a:t>
            </a:r>
            <a:r>
              <a:rPr lang="en-US" dirty="0"/>
              <a:t> is most important?</a:t>
            </a:r>
          </a:p>
          <a:p>
            <a:pPr lvl="1"/>
            <a:r>
              <a:rPr lang="en-US" dirty="0"/>
              <a:t>Examples: gcc, icc, xlc? MPI-2 or MPI-3? Python 2, 3 or 2 &amp; 3?</a:t>
            </a:r>
          </a:p>
          <a:p>
            <a:endParaRPr lang="en-US" dirty="0"/>
          </a:p>
          <a:p>
            <a:r>
              <a:rPr lang="en-US" dirty="0"/>
              <a:t>What </a:t>
            </a:r>
            <a:r>
              <a:rPr lang="en-US" i="1" dirty="0"/>
              <a:t>functionality</a:t>
            </a:r>
            <a:r>
              <a:rPr lang="en-US" dirty="0"/>
              <a:t> is most important?</a:t>
            </a:r>
          </a:p>
          <a:p>
            <a:pPr lvl="1"/>
            <a:r>
              <a:rPr lang="en-US" dirty="0"/>
              <a:t>Examples: vanilla numerical kernels? OpenMP kernels? GPU kernels? All of these?</a:t>
            </a:r>
          </a:p>
          <a:p>
            <a:endParaRPr lang="en-US" dirty="0"/>
          </a:p>
          <a:p>
            <a:r>
              <a:rPr lang="en-US" dirty="0"/>
              <a:t>Good candidates…</a:t>
            </a:r>
          </a:p>
          <a:p>
            <a:pPr lvl="1"/>
            <a:r>
              <a:rPr lang="en-US" dirty="0"/>
              <a:t>A “hello world” example for your project</a:t>
            </a:r>
          </a:p>
          <a:p>
            <a:pPr lvl="1"/>
            <a:r>
              <a:rPr lang="en-US" dirty="0"/>
              <a:t>At a minimum, even just building the code can be a place to start!</a:t>
            </a:r>
          </a:p>
          <a:p>
            <a:pPr lvl="1"/>
            <a:r>
              <a:rPr lang="en-US" dirty="0"/>
              <a:t>Once you’ve got the basics working, its easy to build up from there</a:t>
            </a:r>
          </a:p>
          <a:p>
            <a:pPr lvl="1"/>
            <a:endParaRPr lang="en-US" dirty="0"/>
          </a:p>
        </p:txBody>
      </p:sp>
    </p:spTree>
    <p:extLst>
      <p:ext uri="{BB962C8B-B14F-4D97-AF65-F5344CB8AC3E}">
        <p14:creationId xmlns:p14="http://schemas.microsoft.com/office/powerpoint/2010/main" val="3703338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5" name="Text Placeholder 4">
            <a:extLst>
              <a:ext uri="{FF2B5EF4-FFF2-40B4-BE49-F238E27FC236}">
                <a16:creationId xmlns:a16="http://schemas.microsoft.com/office/drawing/2014/main" id="{4AF6108B-CD54-E149-B6CA-A0A3EE1ADD01}"/>
              </a:ext>
            </a:extLst>
          </p:cNvPr>
          <p:cNvSpPr>
            <a:spLocks noGrp="1"/>
          </p:cNvSpPr>
          <p:nvPr>
            <p:ph type="body" idx="1"/>
          </p:nvPr>
        </p:nvSpPr>
        <p:spPr/>
        <p:txBody>
          <a:bodyPr/>
          <a:lstStyle/>
          <a:p>
            <a:pPr algn="ctr"/>
            <a:r>
              <a:rPr lang="en-US" dirty="0"/>
              <a:t>Setting up CI</a:t>
            </a:r>
            <a:br>
              <a:rPr lang="en-US" dirty="0"/>
            </a:br>
            <a:endParaRPr lang="en-US" dirty="0"/>
          </a:p>
        </p:txBody>
      </p:sp>
      <p:graphicFrame>
        <p:nvGraphicFramePr>
          <p:cNvPr id="9" name="Content Placeholder 3">
            <a:extLst>
              <a:ext uri="{FF2B5EF4-FFF2-40B4-BE49-F238E27FC236}">
                <a16:creationId xmlns:a16="http://schemas.microsoft.com/office/drawing/2014/main" id="{75B0EB98-4702-6C4D-A4B7-3126ED4B0148}"/>
              </a:ext>
            </a:extLst>
          </p:cNvPr>
          <p:cNvGraphicFramePr>
            <a:graphicFrameLocks noGrp="1"/>
          </p:cNvGraphicFramePr>
          <p:nvPr>
            <p:ph sz="half" idx="2"/>
          </p:nvPr>
        </p:nvGraphicFramePr>
        <p:xfrm>
          <a:off x="437976" y="2868930"/>
          <a:ext cx="5607806" cy="3662680"/>
        </p:xfrm>
        <a:graphic>
          <a:graphicData uri="http://schemas.openxmlformats.org/drawingml/2006/table">
            <a:tbl>
              <a:tblPr firstRow="1" bandRow="1">
                <a:tableStyleId>{5C22544A-7EE6-4342-B048-85BDC9FD1C3A}</a:tableStyleId>
              </a:tblPr>
              <a:tblGrid>
                <a:gridCol w="1049301">
                  <a:extLst>
                    <a:ext uri="{9D8B030D-6E8A-4147-A177-3AD203B41FA5}">
                      <a16:colId xmlns:a16="http://schemas.microsoft.com/office/drawing/2014/main" val="3111521380"/>
                    </a:ext>
                  </a:extLst>
                </a:gridCol>
                <a:gridCol w="2721166">
                  <a:extLst>
                    <a:ext uri="{9D8B030D-6E8A-4147-A177-3AD203B41FA5}">
                      <a16:colId xmlns:a16="http://schemas.microsoft.com/office/drawing/2014/main" val="3277590920"/>
                    </a:ext>
                  </a:extLst>
                </a:gridCol>
                <a:gridCol w="1837339">
                  <a:extLst>
                    <a:ext uri="{9D8B030D-6E8A-4147-A177-3AD203B41FA5}">
                      <a16:colId xmlns:a16="http://schemas.microsoft.com/office/drawing/2014/main" val="1888266470"/>
                    </a:ext>
                  </a:extLst>
                </a:gridCol>
              </a:tblGrid>
              <a:tr h="370840">
                <a:tc>
                  <a:txBody>
                    <a:bodyPr/>
                    <a:lstStyle/>
                    <a:p>
                      <a:r>
                        <a:rPr lang="en-US" dirty="0"/>
                        <a:t>Service</a:t>
                      </a:r>
                    </a:p>
                  </a:txBody>
                  <a:tcPr/>
                </a:tc>
                <a:tc>
                  <a:txBody>
                    <a:bodyPr/>
                    <a:lstStyle/>
                    <a:p>
                      <a:r>
                        <a:rPr lang="en-US" dirty="0"/>
                        <a:t>Interface</a:t>
                      </a:r>
                    </a:p>
                  </a:txBody>
                  <a:tcPr/>
                </a:tc>
                <a:tc>
                  <a:txBody>
                    <a:bodyPr/>
                    <a:lstStyle/>
                    <a:p>
                      <a:endParaRPr lang="en-US" dirty="0"/>
                    </a:p>
                  </a:txBody>
                  <a:tcPr/>
                </a:tc>
                <a:extLst>
                  <a:ext uri="{0D108BD9-81ED-4DB2-BD59-A6C34878D82A}">
                    <a16:rowId xmlns:a16="http://schemas.microsoft.com/office/drawing/2014/main" val="2524655638"/>
                  </a:ext>
                </a:extLst>
              </a:tr>
              <a:tr h="370840">
                <a:tc>
                  <a:txBody>
                    <a:bodyPr/>
                    <a:lstStyle/>
                    <a:p>
                      <a:r>
                        <a:rPr lang="en-US" dirty="0"/>
                        <a:t>Travis</a:t>
                      </a:r>
                    </a:p>
                  </a:txBody>
                  <a:tcPr/>
                </a:tc>
                <a:tc>
                  <a:txBody>
                    <a:bodyPr/>
                    <a:lstStyle/>
                    <a:p>
                      <a:r>
                        <a:rPr lang="en-US" sz="1600" dirty="0"/>
                        <a:t>repo YAML file [&amp; repo scripts]</a:t>
                      </a:r>
                      <a:br>
                        <a:rPr lang="en-US" sz="1600" dirty="0"/>
                      </a:br>
                      <a:endParaRPr lang="en-US" sz="1600" dirty="0"/>
                    </a:p>
                  </a:txBody>
                  <a:tcPr/>
                </a:tc>
                <a:tc>
                  <a:txBody>
                    <a:bodyPr/>
                    <a:lstStyle/>
                    <a:p>
                      <a:r>
                        <a:rPr lang="en-US" sz="1600" dirty="0"/>
                        <a:t>/.travis.yml in</a:t>
                      </a:r>
                      <a:br>
                        <a:rPr lang="en-US" sz="1600" dirty="0"/>
                      </a:br>
                      <a:r>
                        <a:rPr lang="en-US" sz="1600" dirty="0"/>
                        <a:t>root of repo</a:t>
                      </a:r>
                    </a:p>
                  </a:txBody>
                  <a:tcPr/>
                </a:tc>
                <a:extLst>
                  <a:ext uri="{0D108BD9-81ED-4DB2-BD59-A6C34878D82A}">
                    <a16:rowId xmlns:a16="http://schemas.microsoft.com/office/drawing/2014/main" val="2181229629"/>
                  </a:ext>
                </a:extLst>
              </a:tr>
              <a:tr h="370840">
                <a:tc>
                  <a:txBody>
                    <a:bodyPr/>
                    <a:lstStyle/>
                    <a:p>
                      <a:r>
                        <a:rPr lang="en-US" dirty="0"/>
                        <a:t>GitLab</a:t>
                      </a:r>
                    </a:p>
                  </a:txBody>
                  <a:tcPr/>
                </a:tc>
                <a:tc>
                  <a:txBody>
                    <a:bodyPr/>
                    <a:lstStyle/>
                    <a:p>
                      <a:r>
                        <a:rPr lang="en-US" sz="1600" dirty="0"/>
                        <a:t>Web page configurator +</a:t>
                      </a:r>
                      <a:br>
                        <a:rPr lang="en-US" sz="1600" dirty="0"/>
                      </a:br>
                      <a:r>
                        <a:rPr lang="en-US" sz="1600" dirty="0"/>
                        <a:t>repo YAML file [&amp; repo scripts]</a:t>
                      </a:r>
                    </a:p>
                  </a:txBody>
                  <a:tcPr/>
                </a:tc>
                <a:tc>
                  <a:txBody>
                    <a:bodyPr/>
                    <a:lstStyle/>
                    <a:p>
                      <a:r>
                        <a:rPr lang="en-US" sz="1600" dirty="0"/>
                        <a:t>/.gitlab-ci.yml in</a:t>
                      </a:r>
                      <a:br>
                        <a:rPr lang="en-US" sz="1600" dirty="0"/>
                      </a:br>
                      <a:r>
                        <a:rPr lang="en-US" sz="1600" dirty="0"/>
                        <a:t>root of repo</a:t>
                      </a:r>
                    </a:p>
                  </a:txBody>
                  <a:tcPr/>
                </a:tc>
                <a:extLst>
                  <a:ext uri="{0D108BD9-81ED-4DB2-BD59-A6C34878D82A}">
                    <a16:rowId xmlns:a16="http://schemas.microsoft.com/office/drawing/2014/main" val="1887673148"/>
                  </a:ext>
                </a:extLst>
              </a:tr>
              <a:tr h="370840">
                <a:tc>
                  <a:txBody>
                    <a:bodyPr/>
                    <a:lstStyle/>
                    <a:p>
                      <a:r>
                        <a:rPr lang="en-US" dirty="0"/>
                        <a:t>Bamboo</a:t>
                      </a:r>
                    </a:p>
                  </a:txBody>
                  <a:tcPr/>
                </a:tc>
                <a:tc>
                  <a:txBody>
                    <a:bodyPr/>
                    <a:lstStyle/>
                    <a:p>
                      <a:r>
                        <a:rPr lang="en-US" sz="1600" dirty="0"/>
                        <a:t>Web page configurator +</a:t>
                      </a:r>
                      <a:br>
                        <a:rPr lang="en-US" sz="1600" dirty="0"/>
                      </a:br>
                      <a:r>
                        <a:rPr lang="en-US" sz="1600" dirty="0"/>
                        <a:t>repo scripts</a:t>
                      </a:r>
                    </a:p>
                  </a:txBody>
                  <a:tcPr/>
                </a:tc>
                <a:tc>
                  <a:txBody>
                    <a:bodyPr/>
                    <a:lstStyle/>
                    <a:p>
                      <a:endParaRPr lang="en-US" sz="1600" dirty="0"/>
                    </a:p>
                  </a:txBody>
                  <a:tcPr/>
                </a:tc>
                <a:extLst>
                  <a:ext uri="{0D108BD9-81ED-4DB2-BD59-A6C34878D82A}">
                    <a16:rowId xmlns:a16="http://schemas.microsoft.com/office/drawing/2014/main" val="3780447012"/>
                  </a:ext>
                </a:extLst>
              </a:tr>
              <a:tr h="370840">
                <a:tc>
                  <a:txBody>
                    <a:bodyPr/>
                    <a:lstStyle/>
                    <a:p>
                      <a:r>
                        <a:rPr lang="en-US" sz="1600" dirty="0"/>
                        <a:t>GitHub Actions</a:t>
                      </a:r>
                      <a:br>
                        <a:rPr lang="en-US" sz="1600" dirty="0"/>
                      </a:br>
                      <a:r>
                        <a:rPr lang="en-US" sz="1600" dirty="0"/>
                        <a:t>.</a:t>
                      </a:r>
                      <a:br>
                        <a:rPr lang="en-US" sz="1600" dirty="0"/>
                      </a:br>
                      <a:r>
                        <a:rPr lang="en-US" sz="1600" dirty="0"/>
                        <a:t>.</a:t>
                      </a:r>
                    </a:p>
                  </a:txBody>
                  <a:tcPr/>
                </a:tc>
                <a:tc>
                  <a:txBody>
                    <a:bodyPr/>
                    <a:lstStyle/>
                    <a:p>
                      <a:r>
                        <a:rPr lang="en-US" sz="1600" dirty="0"/>
                        <a:t>Repo YAML file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t>
                      </a:r>
                      <a:r>
                        <a:rPr lang="en-US" sz="1600" dirty="0" err="1"/>
                        <a:t>github</a:t>
                      </a:r>
                      <a:r>
                        <a:rPr lang="en-US" sz="1600" dirty="0"/>
                        <a:t>/workflows/&lt;</a:t>
                      </a:r>
                      <a:r>
                        <a:rPr lang="en-US" sz="1600" dirty="0" err="1"/>
                        <a:t>test_name</a:t>
                      </a:r>
                      <a:r>
                        <a:rPr lang="en-US" sz="1600" dirty="0"/>
                        <a:t>&gt;.</a:t>
                      </a:r>
                      <a:r>
                        <a:rPr lang="en-US" sz="1600" dirty="0" err="1"/>
                        <a:t>yml</a:t>
                      </a:r>
                      <a:endParaRPr lang="en-US" sz="1600" dirty="0"/>
                    </a:p>
                  </a:txBody>
                  <a:tcPr/>
                </a:tc>
                <a:extLst>
                  <a:ext uri="{0D108BD9-81ED-4DB2-BD59-A6C34878D82A}">
                    <a16:rowId xmlns:a16="http://schemas.microsoft.com/office/drawing/2014/main" val="1415819693"/>
                  </a:ext>
                </a:extLst>
              </a:tr>
            </a:tbl>
          </a:graphicData>
        </a:graphic>
      </p:graphicFrame>
      <p:cxnSp>
        <p:nvCxnSpPr>
          <p:cNvPr id="12" name="Straight Arrow Connector 11">
            <a:extLst>
              <a:ext uri="{FF2B5EF4-FFF2-40B4-BE49-F238E27FC236}">
                <a16:creationId xmlns:a16="http://schemas.microsoft.com/office/drawing/2014/main" id="{1D9A4B79-E36B-4416-81E6-62D1378C9205}"/>
              </a:ext>
            </a:extLst>
          </p:cNvPr>
          <p:cNvCxnSpPr>
            <a:cxnSpLocks/>
          </p:cNvCxnSpPr>
          <p:nvPr/>
        </p:nvCxnSpPr>
        <p:spPr>
          <a:xfrm flipV="1">
            <a:off x="5944589" y="5658756"/>
            <a:ext cx="587829" cy="629014"/>
          </a:xfrm>
          <a:prstGeom prst="straightConnector1">
            <a:avLst/>
          </a:prstGeom>
          <a:ln w="44450">
            <a:tailEnd type="triangle"/>
          </a:ln>
        </p:spPr>
        <p:style>
          <a:lnRef idx="1">
            <a:schemeClr val="accent2"/>
          </a:lnRef>
          <a:fillRef idx="0">
            <a:schemeClr val="accent2"/>
          </a:fillRef>
          <a:effectRef idx="0">
            <a:schemeClr val="accent2"/>
          </a:effectRef>
          <a:fontRef idx="minor">
            <a:schemeClr val="tx1"/>
          </a:fontRef>
        </p:style>
      </p:cxnSp>
      <p:pic>
        <p:nvPicPr>
          <p:cNvPr id="18" name="Picture 17">
            <a:extLst>
              <a:ext uri="{FF2B5EF4-FFF2-40B4-BE49-F238E27FC236}">
                <a16:creationId xmlns:a16="http://schemas.microsoft.com/office/drawing/2014/main" id="{8C56C657-7816-604D-88C7-878DE1E6B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1034" y="222004"/>
            <a:ext cx="5303180" cy="3128010"/>
          </a:xfrm>
          <a:prstGeom prst="rect">
            <a:avLst/>
          </a:prstGeom>
        </p:spPr>
      </p:pic>
      <p:pic>
        <p:nvPicPr>
          <p:cNvPr id="20" name="Picture 19">
            <a:extLst>
              <a:ext uri="{FF2B5EF4-FFF2-40B4-BE49-F238E27FC236}">
                <a16:creationId xmlns:a16="http://schemas.microsoft.com/office/drawing/2014/main" id="{4AA18BA1-4F9F-8740-B94D-710D4CD8E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8394" y="3507987"/>
            <a:ext cx="4495820" cy="2392116"/>
          </a:xfrm>
          <a:prstGeom prst="rect">
            <a:avLst/>
          </a:prstGeom>
        </p:spPr>
      </p:pic>
    </p:spTree>
    <p:extLst>
      <p:ext uri="{BB962C8B-B14F-4D97-AF65-F5344CB8AC3E}">
        <p14:creationId xmlns:p14="http://schemas.microsoft.com/office/powerpoint/2010/main" val="36919126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5" name="Text Placeholder 4">
            <a:extLst>
              <a:ext uri="{FF2B5EF4-FFF2-40B4-BE49-F238E27FC236}">
                <a16:creationId xmlns:a16="http://schemas.microsoft.com/office/drawing/2014/main" id="{4AF6108B-CD54-E149-B6CA-A0A3EE1ADD01}"/>
              </a:ext>
            </a:extLst>
          </p:cNvPr>
          <p:cNvSpPr>
            <a:spLocks noGrp="1"/>
          </p:cNvSpPr>
          <p:nvPr>
            <p:ph type="body" idx="1"/>
          </p:nvPr>
        </p:nvSpPr>
        <p:spPr/>
        <p:txBody>
          <a:bodyPr/>
          <a:lstStyle/>
          <a:p>
            <a:pPr algn="ctr"/>
            <a:r>
              <a:rPr lang="en-US" dirty="0"/>
              <a:t>Setting up CI</a:t>
            </a:r>
            <a:br>
              <a:rPr lang="en-US" dirty="0"/>
            </a:br>
            <a:endParaRPr lang="en-US" dirty="0"/>
          </a:p>
        </p:txBody>
      </p:sp>
      <p:sp>
        <p:nvSpPr>
          <p:cNvPr id="6" name="Text Placeholder 5">
            <a:extLst>
              <a:ext uri="{FF2B5EF4-FFF2-40B4-BE49-F238E27FC236}">
                <a16:creationId xmlns:a16="http://schemas.microsoft.com/office/drawing/2014/main" id="{E34F5472-60F3-D645-83CE-6639ADC9824A}"/>
              </a:ext>
            </a:extLst>
          </p:cNvPr>
          <p:cNvSpPr>
            <a:spLocks noGrp="1"/>
          </p:cNvSpPr>
          <p:nvPr>
            <p:ph type="body" sz="quarter" idx="3"/>
          </p:nvPr>
        </p:nvSpPr>
        <p:spPr>
          <a:xfrm>
            <a:off x="6244236" y="464478"/>
            <a:ext cx="5531934" cy="821190"/>
          </a:xfrm>
        </p:spPr>
        <p:txBody>
          <a:bodyPr/>
          <a:lstStyle/>
          <a:p>
            <a:pPr algn="ctr"/>
            <a:r>
              <a:rPr lang="en-US" dirty="0"/>
              <a:t>Example .travis.yml file</a:t>
            </a:r>
            <a:br>
              <a:rPr lang="en-US" dirty="0"/>
            </a:br>
            <a:r>
              <a:rPr lang="en-US" dirty="0"/>
              <a:t>(also doing coverage analysis)</a:t>
            </a:r>
          </a:p>
        </p:txBody>
      </p:sp>
      <p:graphicFrame>
        <p:nvGraphicFramePr>
          <p:cNvPr id="9" name="Content Placeholder 3">
            <a:extLst>
              <a:ext uri="{FF2B5EF4-FFF2-40B4-BE49-F238E27FC236}">
                <a16:creationId xmlns:a16="http://schemas.microsoft.com/office/drawing/2014/main" id="{75B0EB98-4702-6C4D-A4B7-3126ED4B0148}"/>
              </a:ext>
            </a:extLst>
          </p:cNvPr>
          <p:cNvGraphicFramePr>
            <a:graphicFrameLocks noGrp="1"/>
          </p:cNvGraphicFramePr>
          <p:nvPr>
            <p:ph sz="half" idx="2"/>
          </p:nvPr>
        </p:nvGraphicFramePr>
        <p:xfrm>
          <a:off x="437976" y="2868930"/>
          <a:ext cx="5607806" cy="3662680"/>
        </p:xfrm>
        <a:graphic>
          <a:graphicData uri="http://schemas.openxmlformats.org/drawingml/2006/table">
            <a:tbl>
              <a:tblPr firstRow="1" bandRow="1">
                <a:tableStyleId>{5C22544A-7EE6-4342-B048-85BDC9FD1C3A}</a:tableStyleId>
              </a:tblPr>
              <a:tblGrid>
                <a:gridCol w="1049301">
                  <a:extLst>
                    <a:ext uri="{9D8B030D-6E8A-4147-A177-3AD203B41FA5}">
                      <a16:colId xmlns:a16="http://schemas.microsoft.com/office/drawing/2014/main" val="3111521380"/>
                    </a:ext>
                  </a:extLst>
                </a:gridCol>
                <a:gridCol w="2721166">
                  <a:extLst>
                    <a:ext uri="{9D8B030D-6E8A-4147-A177-3AD203B41FA5}">
                      <a16:colId xmlns:a16="http://schemas.microsoft.com/office/drawing/2014/main" val="3277590920"/>
                    </a:ext>
                  </a:extLst>
                </a:gridCol>
                <a:gridCol w="1837339">
                  <a:extLst>
                    <a:ext uri="{9D8B030D-6E8A-4147-A177-3AD203B41FA5}">
                      <a16:colId xmlns:a16="http://schemas.microsoft.com/office/drawing/2014/main" val="1888266470"/>
                    </a:ext>
                  </a:extLst>
                </a:gridCol>
              </a:tblGrid>
              <a:tr h="370840">
                <a:tc>
                  <a:txBody>
                    <a:bodyPr/>
                    <a:lstStyle/>
                    <a:p>
                      <a:r>
                        <a:rPr lang="en-US" dirty="0"/>
                        <a:t>Service</a:t>
                      </a:r>
                    </a:p>
                  </a:txBody>
                  <a:tcPr/>
                </a:tc>
                <a:tc>
                  <a:txBody>
                    <a:bodyPr/>
                    <a:lstStyle/>
                    <a:p>
                      <a:r>
                        <a:rPr lang="en-US" dirty="0"/>
                        <a:t>Interface</a:t>
                      </a:r>
                    </a:p>
                  </a:txBody>
                  <a:tcPr/>
                </a:tc>
                <a:tc>
                  <a:txBody>
                    <a:bodyPr/>
                    <a:lstStyle/>
                    <a:p>
                      <a:endParaRPr lang="en-US" dirty="0"/>
                    </a:p>
                  </a:txBody>
                  <a:tcPr/>
                </a:tc>
                <a:extLst>
                  <a:ext uri="{0D108BD9-81ED-4DB2-BD59-A6C34878D82A}">
                    <a16:rowId xmlns:a16="http://schemas.microsoft.com/office/drawing/2014/main" val="2524655638"/>
                  </a:ext>
                </a:extLst>
              </a:tr>
              <a:tr h="370840">
                <a:tc>
                  <a:txBody>
                    <a:bodyPr/>
                    <a:lstStyle/>
                    <a:p>
                      <a:r>
                        <a:rPr lang="en-US" dirty="0"/>
                        <a:t>Travis</a:t>
                      </a:r>
                    </a:p>
                  </a:txBody>
                  <a:tcPr/>
                </a:tc>
                <a:tc>
                  <a:txBody>
                    <a:bodyPr/>
                    <a:lstStyle/>
                    <a:p>
                      <a:r>
                        <a:rPr lang="en-US" sz="1600" dirty="0"/>
                        <a:t>repo YAML file [&amp; repo scripts]</a:t>
                      </a:r>
                      <a:br>
                        <a:rPr lang="en-US" sz="1600" dirty="0"/>
                      </a:br>
                      <a:endParaRPr lang="en-US" sz="1600" dirty="0"/>
                    </a:p>
                  </a:txBody>
                  <a:tcPr/>
                </a:tc>
                <a:tc>
                  <a:txBody>
                    <a:bodyPr/>
                    <a:lstStyle/>
                    <a:p>
                      <a:r>
                        <a:rPr lang="en-US" sz="1600" dirty="0"/>
                        <a:t>/.travis.yml in</a:t>
                      </a:r>
                      <a:br>
                        <a:rPr lang="en-US" sz="1600" dirty="0"/>
                      </a:br>
                      <a:r>
                        <a:rPr lang="en-US" sz="1600" dirty="0"/>
                        <a:t>root of repo</a:t>
                      </a:r>
                    </a:p>
                  </a:txBody>
                  <a:tcPr/>
                </a:tc>
                <a:extLst>
                  <a:ext uri="{0D108BD9-81ED-4DB2-BD59-A6C34878D82A}">
                    <a16:rowId xmlns:a16="http://schemas.microsoft.com/office/drawing/2014/main" val="2181229629"/>
                  </a:ext>
                </a:extLst>
              </a:tr>
              <a:tr h="370840">
                <a:tc>
                  <a:txBody>
                    <a:bodyPr/>
                    <a:lstStyle/>
                    <a:p>
                      <a:r>
                        <a:rPr lang="en-US" dirty="0"/>
                        <a:t>GitLab</a:t>
                      </a:r>
                    </a:p>
                  </a:txBody>
                  <a:tcPr/>
                </a:tc>
                <a:tc>
                  <a:txBody>
                    <a:bodyPr/>
                    <a:lstStyle/>
                    <a:p>
                      <a:r>
                        <a:rPr lang="en-US" sz="1600" dirty="0"/>
                        <a:t>Web page configurator +</a:t>
                      </a:r>
                      <a:br>
                        <a:rPr lang="en-US" sz="1600" dirty="0"/>
                      </a:br>
                      <a:r>
                        <a:rPr lang="en-US" sz="1600" dirty="0"/>
                        <a:t>repo YAML file [&amp; repo scripts]</a:t>
                      </a:r>
                    </a:p>
                  </a:txBody>
                  <a:tcPr/>
                </a:tc>
                <a:tc>
                  <a:txBody>
                    <a:bodyPr/>
                    <a:lstStyle/>
                    <a:p>
                      <a:r>
                        <a:rPr lang="en-US" sz="1600" dirty="0"/>
                        <a:t>/.gitlab-ci.yml in</a:t>
                      </a:r>
                      <a:br>
                        <a:rPr lang="en-US" sz="1600" dirty="0"/>
                      </a:br>
                      <a:r>
                        <a:rPr lang="en-US" sz="1600" dirty="0"/>
                        <a:t>root of repo</a:t>
                      </a:r>
                    </a:p>
                  </a:txBody>
                  <a:tcPr/>
                </a:tc>
                <a:extLst>
                  <a:ext uri="{0D108BD9-81ED-4DB2-BD59-A6C34878D82A}">
                    <a16:rowId xmlns:a16="http://schemas.microsoft.com/office/drawing/2014/main" val="1887673148"/>
                  </a:ext>
                </a:extLst>
              </a:tr>
              <a:tr h="370840">
                <a:tc>
                  <a:txBody>
                    <a:bodyPr/>
                    <a:lstStyle/>
                    <a:p>
                      <a:r>
                        <a:rPr lang="en-US" dirty="0"/>
                        <a:t>Bamboo</a:t>
                      </a:r>
                    </a:p>
                  </a:txBody>
                  <a:tcPr/>
                </a:tc>
                <a:tc>
                  <a:txBody>
                    <a:bodyPr/>
                    <a:lstStyle/>
                    <a:p>
                      <a:r>
                        <a:rPr lang="en-US" sz="1600" dirty="0"/>
                        <a:t>Web page configurator +</a:t>
                      </a:r>
                      <a:br>
                        <a:rPr lang="en-US" sz="1600" dirty="0"/>
                      </a:br>
                      <a:r>
                        <a:rPr lang="en-US" sz="1600" dirty="0"/>
                        <a:t>repo scripts</a:t>
                      </a:r>
                    </a:p>
                  </a:txBody>
                  <a:tcPr/>
                </a:tc>
                <a:tc>
                  <a:txBody>
                    <a:bodyPr/>
                    <a:lstStyle/>
                    <a:p>
                      <a:endParaRPr lang="en-US" sz="1600" dirty="0"/>
                    </a:p>
                  </a:txBody>
                  <a:tcPr/>
                </a:tc>
                <a:extLst>
                  <a:ext uri="{0D108BD9-81ED-4DB2-BD59-A6C34878D82A}">
                    <a16:rowId xmlns:a16="http://schemas.microsoft.com/office/drawing/2014/main" val="3780447012"/>
                  </a:ext>
                </a:extLst>
              </a:tr>
              <a:tr h="370840">
                <a:tc>
                  <a:txBody>
                    <a:bodyPr/>
                    <a:lstStyle/>
                    <a:p>
                      <a:r>
                        <a:rPr lang="en-US" sz="1600" dirty="0"/>
                        <a:t>GitHub Actions</a:t>
                      </a:r>
                      <a:br>
                        <a:rPr lang="en-US" sz="1600" dirty="0"/>
                      </a:br>
                      <a:r>
                        <a:rPr lang="en-US" sz="1600" dirty="0"/>
                        <a:t>.</a:t>
                      </a:r>
                      <a:br>
                        <a:rPr lang="en-US" sz="1600" dirty="0"/>
                      </a:br>
                      <a:r>
                        <a:rPr lang="en-US" sz="1600" dirty="0"/>
                        <a:t>.</a:t>
                      </a:r>
                    </a:p>
                  </a:txBody>
                  <a:tcPr/>
                </a:tc>
                <a:tc>
                  <a:txBody>
                    <a:bodyPr/>
                    <a:lstStyle/>
                    <a:p>
                      <a:r>
                        <a:rPr lang="en-US" sz="1600" dirty="0"/>
                        <a:t>Repo YAML file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t>
                      </a:r>
                      <a:r>
                        <a:rPr lang="en-US" sz="1600" dirty="0" err="1"/>
                        <a:t>github</a:t>
                      </a:r>
                      <a:r>
                        <a:rPr lang="en-US" sz="1600" dirty="0"/>
                        <a:t>/workflows/&lt;</a:t>
                      </a:r>
                      <a:r>
                        <a:rPr lang="en-US" sz="1600" dirty="0" err="1"/>
                        <a:t>test_name</a:t>
                      </a:r>
                      <a:r>
                        <a:rPr lang="en-US" sz="1600" dirty="0"/>
                        <a:t>&gt;.</a:t>
                      </a:r>
                      <a:r>
                        <a:rPr lang="en-US" sz="1600" dirty="0" err="1"/>
                        <a:t>yml</a:t>
                      </a:r>
                      <a:endParaRPr lang="en-US" sz="1600" dirty="0"/>
                    </a:p>
                  </a:txBody>
                  <a:tcPr/>
                </a:tc>
                <a:extLst>
                  <a:ext uri="{0D108BD9-81ED-4DB2-BD59-A6C34878D82A}">
                    <a16:rowId xmlns:a16="http://schemas.microsoft.com/office/drawing/2014/main" val="1415819693"/>
                  </a:ext>
                </a:extLst>
              </a:tr>
            </a:tbl>
          </a:graphicData>
        </a:graphic>
      </p:graphicFrame>
      <p:pic>
        <p:nvPicPr>
          <p:cNvPr id="13" name="Content Placeholder 12">
            <a:extLst>
              <a:ext uri="{FF2B5EF4-FFF2-40B4-BE49-F238E27FC236}">
                <a16:creationId xmlns:a16="http://schemas.microsoft.com/office/drawing/2014/main" id="{85C0D2DD-E395-3644-BA4C-26C87C4EBDF7}"/>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r="21245"/>
          <a:stretch/>
        </p:blipFill>
        <p:spPr>
          <a:xfrm>
            <a:off x="6244236" y="1630496"/>
            <a:ext cx="5487389" cy="4504874"/>
          </a:xfrm>
          <a:prstGeom prst="rect">
            <a:avLst/>
          </a:prstGeom>
        </p:spPr>
      </p:pic>
      <p:sp>
        <p:nvSpPr>
          <p:cNvPr id="7" name="Left Brace 6">
            <a:extLst>
              <a:ext uri="{FF2B5EF4-FFF2-40B4-BE49-F238E27FC236}">
                <a16:creationId xmlns:a16="http://schemas.microsoft.com/office/drawing/2014/main" id="{4702A1A8-B22A-4501-B63A-95EC57F4F262}"/>
              </a:ext>
            </a:extLst>
          </p:cNvPr>
          <p:cNvSpPr/>
          <p:nvPr/>
        </p:nvSpPr>
        <p:spPr>
          <a:xfrm rot="10800000">
            <a:off x="8254837" y="5124756"/>
            <a:ext cx="289352" cy="50100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TextBox 7">
            <a:extLst>
              <a:ext uri="{FF2B5EF4-FFF2-40B4-BE49-F238E27FC236}">
                <a16:creationId xmlns:a16="http://schemas.microsoft.com/office/drawing/2014/main" id="{EBC2EBC9-9F38-478B-8F91-8ACBAD2509E2}"/>
              </a:ext>
            </a:extLst>
          </p:cNvPr>
          <p:cNvSpPr txBox="1"/>
          <p:nvPr/>
        </p:nvSpPr>
        <p:spPr>
          <a:xfrm>
            <a:off x="8544189" y="5171011"/>
            <a:ext cx="2330382" cy="433965"/>
          </a:xfrm>
          <a:prstGeom prst="rect">
            <a:avLst/>
          </a:prstGeom>
          <a:noFill/>
        </p:spPr>
        <p:txBody>
          <a:bodyPr wrap="none" lIns="118872" tIns="91440" rIns="118872" bIns="91440" rtlCol="0" anchor="ctr" anchorCtr="0">
            <a:spAutoFit/>
          </a:bodyPr>
          <a:lstStyle/>
          <a:p>
            <a:pPr algn="l">
              <a:lnSpc>
                <a:spcPct val="90000"/>
              </a:lnSpc>
            </a:pPr>
            <a:r>
              <a:rPr lang="en-US" dirty="0"/>
              <a:t>Specify environment</a:t>
            </a:r>
          </a:p>
        </p:txBody>
      </p:sp>
      <p:sp>
        <p:nvSpPr>
          <p:cNvPr id="10" name="Left Brace 9">
            <a:extLst>
              <a:ext uri="{FF2B5EF4-FFF2-40B4-BE49-F238E27FC236}">
                <a16:creationId xmlns:a16="http://schemas.microsoft.com/office/drawing/2014/main" id="{BE976A7E-F137-4162-B7DD-2D56C4ECEB97}"/>
              </a:ext>
            </a:extLst>
          </p:cNvPr>
          <p:cNvSpPr/>
          <p:nvPr/>
        </p:nvSpPr>
        <p:spPr>
          <a:xfrm rot="10800000">
            <a:off x="8254837" y="5759280"/>
            <a:ext cx="264488" cy="24036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6F0690F6-ABD5-44F9-B720-60FDFD469961}"/>
              </a:ext>
            </a:extLst>
          </p:cNvPr>
          <p:cNvSpPr txBox="1"/>
          <p:nvPr/>
        </p:nvSpPr>
        <p:spPr>
          <a:xfrm>
            <a:off x="8519325" y="5658754"/>
            <a:ext cx="2574039" cy="433965"/>
          </a:xfrm>
          <a:prstGeom prst="rect">
            <a:avLst/>
          </a:prstGeom>
          <a:noFill/>
        </p:spPr>
        <p:txBody>
          <a:bodyPr wrap="none" lIns="118872" tIns="91440" rIns="118872" bIns="91440" rtlCol="0" anchor="ctr" anchorCtr="0">
            <a:spAutoFit/>
          </a:bodyPr>
          <a:lstStyle/>
          <a:p>
            <a:pPr algn="r">
              <a:lnSpc>
                <a:spcPct val="90000"/>
              </a:lnSpc>
            </a:pPr>
            <a:r>
              <a:rPr lang="en-US" dirty="0"/>
              <a:t>Commands to run test </a:t>
            </a:r>
          </a:p>
        </p:txBody>
      </p:sp>
      <p:cxnSp>
        <p:nvCxnSpPr>
          <p:cNvPr id="12" name="Straight Arrow Connector 11">
            <a:extLst>
              <a:ext uri="{FF2B5EF4-FFF2-40B4-BE49-F238E27FC236}">
                <a16:creationId xmlns:a16="http://schemas.microsoft.com/office/drawing/2014/main" id="{1D9A4B79-E36B-4416-81E6-62D1378C9205}"/>
              </a:ext>
            </a:extLst>
          </p:cNvPr>
          <p:cNvCxnSpPr>
            <a:cxnSpLocks/>
          </p:cNvCxnSpPr>
          <p:nvPr/>
        </p:nvCxnSpPr>
        <p:spPr>
          <a:xfrm flipV="1">
            <a:off x="5944589" y="5658756"/>
            <a:ext cx="587829" cy="629014"/>
          </a:xfrm>
          <a:prstGeom prst="straightConnector1">
            <a:avLst/>
          </a:prstGeom>
          <a:ln w="44450">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B418D967-5A4E-4B62-8BDE-3AA95A29BE3F}"/>
              </a:ext>
            </a:extLst>
          </p:cNvPr>
          <p:cNvSpPr txBox="1"/>
          <p:nvPr/>
        </p:nvSpPr>
        <p:spPr>
          <a:xfrm>
            <a:off x="2869015" y="6092719"/>
            <a:ext cx="3176767" cy="683264"/>
          </a:xfrm>
          <a:prstGeom prst="rect">
            <a:avLst/>
          </a:prstGeom>
          <a:noFill/>
        </p:spPr>
        <p:txBody>
          <a:bodyPr wrap="square" lIns="118872" tIns="91440" rIns="118872" bIns="91440" rtlCol="0" anchor="ctr" anchorCtr="0">
            <a:spAutoFit/>
          </a:bodyPr>
          <a:lstStyle/>
          <a:p>
            <a:pPr algn="l">
              <a:lnSpc>
                <a:spcPct val="90000"/>
              </a:lnSpc>
            </a:pPr>
            <a:r>
              <a:rPr lang="en-US" dirty="0"/>
              <a:t>Keywords defined by service</a:t>
            </a:r>
            <a:br>
              <a:rPr lang="en-US" dirty="0"/>
            </a:br>
            <a:r>
              <a:rPr lang="en-US" dirty="0"/>
              <a:t>provider’s YAML docs</a:t>
            </a:r>
          </a:p>
        </p:txBody>
      </p:sp>
    </p:spTree>
    <p:extLst>
      <p:ext uri="{BB962C8B-B14F-4D97-AF65-F5344CB8AC3E}">
        <p14:creationId xmlns:p14="http://schemas.microsoft.com/office/powerpoint/2010/main" val="4256412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0C0E-5E82-574E-B524-B781EB4D4E7C}"/>
              </a:ext>
            </a:extLst>
          </p:cNvPr>
          <p:cNvSpPr>
            <a:spLocks noGrp="1"/>
          </p:cNvSpPr>
          <p:nvPr>
            <p:ph type="title"/>
          </p:nvPr>
        </p:nvSpPr>
        <p:spPr>
          <a:xfrm>
            <a:off x="1735669" y="411479"/>
            <a:ext cx="3127512" cy="430317"/>
          </a:xfrm>
        </p:spPr>
        <p:txBody>
          <a:bodyPr/>
          <a:lstStyle/>
          <a:p>
            <a:pPr algn="ctr"/>
            <a:r>
              <a:rPr lang="en-US" dirty="0"/>
              <a:t>travis-ci.com</a:t>
            </a:r>
          </a:p>
        </p:txBody>
      </p:sp>
      <p:pic>
        <p:nvPicPr>
          <p:cNvPr id="8" name="Content Placeholder 7">
            <a:extLst>
              <a:ext uri="{FF2B5EF4-FFF2-40B4-BE49-F238E27FC236}">
                <a16:creationId xmlns:a16="http://schemas.microsoft.com/office/drawing/2014/main" id="{FC32597D-EF26-794C-9ADB-0318B7793BED}"/>
              </a:ext>
            </a:extLst>
          </p:cNvPr>
          <p:cNvPicPr>
            <a:picLocks noGrp="1" noChangeAspect="1"/>
          </p:cNvPicPr>
          <p:nvPr>
            <p:ph sz="half" idx="2"/>
          </p:nvPr>
        </p:nvPicPr>
        <p:blipFill>
          <a:blip r:embed="rId3"/>
          <a:stretch>
            <a:fillRect/>
          </a:stretch>
        </p:blipFill>
        <p:spPr>
          <a:xfrm>
            <a:off x="822491" y="1027372"/>
            <a:ext cx="4953868" cy="5584245"/>
          </a:xfrm>
          <a:prstGeom prst="rect">
            <a:avLst/>
          </a:prstGeom>
        </p:spPr>
      </p:pic>
      <p:pic>
        <p:nvPicPr>
          <p:cNvPr id="11" name="Content Placeholder 10">
            <a:extLst>
              <a:ext uri="{FF2B5EF4-FFF2-40B4-BE49-F238E27FC236}">
                <a16:creationId xmlns:a16="http://schemas.microsoft.com/office/drawing/2014/main" id="{42B9F989-DF5E-4449-A55E-0CD553CAD468}"/>
              </a:ext>
            </a:extLst>
          </p:cNvPr>
          <p:cNvPicPr>
            <a:picLocks noGrp="1" noChangeAspect="1"/>
          </p:cNvPicPr>
          <p:nvPr>
            <p:ph sz="quarter" idx="4"/>
          </p:nvPr>
        </p:nvPicPr>
        <p:blipFill>
          <a:blip r:embed="rId4"/>
          <a:stretch>
            <a:fillRect/>
          </a:stretch>
        </p:blipFill>
        <p:spPr>
          <a:xfrm>
            <a:off x="6606678" y="1027373"/>
            <a:ext cx="4759656" cy="5955395"/>
          </a:xfrm>
          <a:prstGeom prst="rect">
            <a:avLst/>
          </a:prstGeom>
        </p:spPr>
      </p:pic>
      <p:sp>
        <p:nvSpPr>
          <p:cNvPr id="5" name="Title 1">
            <a:extLst>
              <a:ext uri="{FF2B5EF4-FFF2-40B4-BE49-F238E27FC236}">
                <a16:creationId xmlns:a16="http://schemas.microsoft.com/office/drawing/2014/main" id="{E64158E8-36C6-FB45-8EB9-DA6E06DF475A}"/>
              </a:ext>
            </a:extLst>
          </p:cNvPr>
          <p:cNvSpPr txBox="1">
            <a:spLocks/>
          </p:cNvSpPr>
          <p:nvPr/>
        </p:nvSpPr>
        <p:spPr bwMode="auto">
          <a:xfrm>
            <a:off x="7853445" y="411479"/>
            <a:ext cx="2266122" cy="4303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pPr algn="ctr"/>
            <a:r>
              <a:rPr lang="en-US" dirty="0"/>
              <a:t>codecov.io</a:t>
            </a:r>
          </a:p>
        </p:txBody>
      </p:sp>
    </p:spTree>
    <p:extLst>
      <p:ext uri="{BB962C8B-B14F-4D97-AF65-F5344CB8AC3E}">
        <p14:creationId xmlns:p14="http://schemas.microsoft.com/office/powerpoint/2010/main" val="3462859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a:t>
            </a:r>
            <a:r>
              <a:rPr lang="en-US" dirty="0" err="1"/>
              <a:t>Github</a:t>
            </a:r>
            <a:r>
              <a:rPr lang="en-US" dirty="0"/>
              <a:t> Actions:</a:t>
            </a:r>
            <a:br>
              <a:rPr lang="en-US" dirty="0"/>
            </a:br>
            <a:endParaRPr lang="en-US" dirty="0"/>
          </a:p>
        </p:txBody>
      </p:sp>
      <p:pic>
        <p:nvPicPr>
          <p:cNvPr id="4" name="Picture 3">
            <a:extLst>
              <a:ext uri="{FF2B5EF4-FFF2-40B4-BE49-F238E27FC236}">
                <a16:creationId xmlns:a16="http://schemas.microsoft.com/office/drawing/2014/main" id="{AACAB966-56D7-4046-B960-EE7B7548C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868680"/>
            <a:ext cx="7442200" cy="5448300"/>
          </a:xfrm>
          <a:prstGeom prst="rect">
            <a:avLst/>
          </a:prstGeom>
        </p:spPr>
      </p:pic>
    </p:spTree>
    <p:extLst>
      <p:ext uri="{BB962C8B-B14F-4D97-AF65-F5344CB8AC3E}">
        <p14:creationId xmlns:p14="http://schemas.microsoft.com/office/powerpoint/2010/main" val="23112774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0C0E-5E82-574E-B524-B781EB4D4E7C}"/>
              </a:ext>
            </a:extLst>
          </p:cNvPr>
          <p:cNvSpPr>
            <a:spLocks noGrp="1"/>
          </p:cNvSpPr>
          <p:nvPr>
            <p:ph type="title"/>
          </p:nvPr>
        </p:nvSpPr>
        <p:spPr>
          <a:xfrm>
            <a:off x="1735669" y="411479"/>
            <a:ext cx="3127512" cy="430317"/>
          </a:xfrm>
        </p:spPr>
        <p:txBody>
          <a:bodyPr/>
          <a:lstStyle/>
          <a:p>
            <a:pPr algn="ctr"/>
            <a:r>
              <a:rPr lang="en-US" dirty="0" err="1"/>
              <a:t>github.com</a:t>
            </a:r>
            <a:endParaRPr lang="en-US" dirty="0"/>
          </a:p>
        </p:txBody>
      </p:sp>
      <p:pic>
        <p:nvPicPr>
          <p:cNvPr id="11" name="Content Placeholder 10">
            <a:extLst>
              <a:ext uri="{FF2B5EF4-FFF2-40B4-BE49-F238E27FC236}">
                <a16:creationId xmlns:a16="http://schemas.microsoft.com/office/drawing/2014/main" id="{42B9F989-DF5E-4449-A55E-0CD553CAD468}"/>
              </a:ext>
            </a:extLst>
          </p:cNvPr>
          <p:cNvPicPr>
            <a:picLocks noGrp="1" noChangeAspect="1"/>
          </p:cNvPicPr>
          <p:nvPr>
            <p:ph sz="quarter" idx="4"/>
          </p:nvPr>
        </p:nvPicPr>
        <p:blipFill>
          <a:blip r:embed="rId3"/>
          <a:stretch>
            <a:fillRect/>
          </a:stretch>
        </p:blipFill>
        <p:spPr>
          <a:xfrm>
            <a:off x="6606678" y="1027373"/>
            <a:ext cx="4759656" cy="5955395"/>
          </a:xfrm>
          <a:prstGeom prst="rect">
            <a:avLst/>
          </a:prstGeom>
        </p:spPr>
      </p:pic>
      <p:sp>
        <p:nvSpPr>
          <p:cNvPr id="5" name="Title 1">
            <a:extLst>
              <a:ext uri="{FF2B5EF4-FFF2-40B4-BE49-F238E27FC236}">
                <a16:creationId xmlns:a16="http://schemas.microsoft.com/office/drawing/2014/main" id="{E64158E8-36C6-FB45-8EB9-DA6E06DF475A}"/>
              </a:ext>
            </a:extLst>
          </p:cNvPr>
          <p:cNvSpPr txBox="1">
            <a:spLocks/>
          </p:cNvSpPr>
          <p:nvPr/>
        </p:nvSpPr>
        <p:spPr bwMode="auto">
          <a:xfrm>
            <a:off x="7853445" y="411479"/>
            <a:ext cx="2266122" cy="4303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pPr algn="ctr"/>
            <a:r>
              <a:rPr lang="en-US" dirty="0"/>
              <a:t>codecov.io</a:t>
            </a:r>
          </a:p>
        </p:txBody>
      </p:sp>
      <p:pic>
        <p:nvPicPr>
          <p:cNvPr id="10" name="Picture 9">
            <a:extLst>
              <a:ext uri="{FF2B5EF4-FFF2-40B4-BE49-F238E27FC236}">
                <a16:creationId xmlns:a16="http://schemas.microsoft.com/office/drawing/2014/main" id="{F7572412-240E-CF4F-80ED-C6A0E21EEE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064" y="1027373"/>
            <a:ext cx="5822246" cy="5418724"/>
          </a:xfrm>
          <a:prstGeom prst="rect">
            <a:avLst/>
          </a:prstGeom>
        </p:spPr>
      </p:pic>
    </p:spTree>
    <p:extLst>
      <p:ext uri="{BB962C8B-B14F-4D97-AF65-F5344CB8AC3E}">
        <p14:creationId xmlns:p14="http://schemas.microsoft.com/office/powerpoint/2010/main" val="4025096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443A8-07C2-DD44-A086-8A876B6980C7}"/>
              </a:ext>
            </a:extLst>
          </p:cNvPr>
          <p:cNvSpPr>
            <a:spLocks noGrp="1"/>
          </p:cNvSpPr>
          <p:nvPr>
            <p:ph type="title"/>
          </p:nvPr>
        </p:nvSpPr>
        <p:spPr/>
        <p:txBody>
          <a:bodyPr/>
          <a:lstStyle/>
          <a:p>
            <a:r>
              <a:rPr lang="en-US" dirty="0"/>
              <a:t>GitHub Actions – results of workflow test runs</a:t>
            </a:r>
          </a:p>
        </p:txBody>
      </p:sp>
      <p:pic>
        <p:nvPicPr>
          <p:cNvPr id="5" name="Content Placeholder 4">
            <a:extLst>
              <a:ext uri="{FF2B5EF4-FFF2-40B4-BE49-F238E27FC236}">
                <a16:creationId xmlns:a16="http://schemas.microsoft.com/office/drawing/2014/main" id="{98A0CA51-DBDA-4341-8205-664914AA49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7669" y="1199515"/>
            <a:ext cx="10220190" cy="4458970"/>
          </a:xfrm>
        </p:spPr>
      </p:pic>
    </p:spTree>
    <p:extLst>
      <p:ext uri="{BB962C8B-B14F-4D97-AF65-F5344CB8AC3E}">
        <p14:creationId xmlns:p14="http://schemas.microsoft.com/office/powerpoint/2010/main" val="403154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Pull Request Status Indicators</a:t>
            </a:r>
          </a:p>
        </p:txBody>
      </p:sp>
      <p:pic>
        <p:nvPicPr>
          <p:cNvPr id="5" name="Content Placeholder 4">
            <a:extLst>
              <a:ext uri="{FF2B5EF4-FFF2-40B4-BE49-F238E27FC236}">
                <a16:creationId xmlns:a16="http://schemas.microsoft.com/office/drawing/2014/main" id="{EB6C2156-927B-B646-B80D-57953869E1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125" y="1305373"/>
            <a:ext cx="11369675" cy="3302357"/>
          </a:xfrm>
        </p:spPr>
      </p:pic>
    </p:spTree>
    <p:extLst>
      <p:ext uri="{BB962C8B-B14F-4D97-AF65-F5344CB8AC3E}">
        <p14:creationId xmlns:p14="http://schemas.microsoft.com/office/powerpoint/2010/main" val="38455201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pic>
        <p:nvPicPr>
          <p:cNvPr id="7" name="Picture 6">
            <a:extLst>
              <a:ext uri="{FF2B5EF4-FFF2-40B4-BE49-F238E27FC236}">
                <a16:creationId xmlns:a16="http://schemas.microsoft.com/office/drawing/2014/main" id="{FC188452-BC64-6542-B78C-0EB61EBE02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485" y="1703636"/>
            <a:ext cx="4495800" cy="3759200"/>
          </a:xfrm>
          <a:prstGeom prst="rect">
            <a:avLst/>
          </a:prstGeom>
        </p:spPr>
      </p:pic>
      <p:cxnSp>
        <p:nvCxnSpPr>
          <p:cNvPr id="8" name="Straight Arrow Connector 7">
            <a:extLst>
              <a:ext uri="{FF2B5EF4-FFF2-40B4-BE49-F238E27FC236}">
                <a16:creationId xmlns:a16="http://schemas.microsoft.com/office/drawing/2014/main" id="{31DBB782-1F10-144F-9933-3F39A7DE3FFF}"/>
              </a:ext>
            </a:extLst>
          </p:cNvPr>
          <p:cNvCxnSpPr/>
          <p:nvPr/>
        </p:nvCxnSpPr>
        <p:spPr>
          <a:xfrm flipH="1" flipV="1">
            <a:off x="3381020" y="184968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A83F4009-CF58-874C-BEAB-F77050C08036}"/>
              </a:ext>
            </a:extLst>
          </p:cNvPr>
          <p:cNvCxnSpPr/>
          <p:nvPr/>
        </p:nvCxnSpPr>
        <p:spPr>
          <a:xfrm flipH="1" flipV="1">
            <a:off x="3381020" y="232720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435A239-2505-9048-ADB7-443D2BB6731D}"/>
              </a:ext>
            </a:extLst>
          </p:cNvPr>
          <p:cNvSpPr txBox="1"/>
          <p:nvPr/>
        </p:nvSpPr>
        <p:spPr>
          <a:xfrm>
            <a:off x="4580019" y="1625263"/>
            <a:ext cx="1144865" cy="523220"/>
          </a:xfrm>
          <a:prstGeom prst="rect">
            <a:avLst/>
          </a:prstGeom>
          <a:noFill/>
        </p:spPr>
        <p:txBody>
          <a:bodyPr wrap="none" rtlCol="0">
            <a:spAutoFit/>
          </a:bodyPr>
          <a:lstStyle/>
          <a:p>
            <a:r>
              <a:rPr lang="en-US" sz="2800" dirty="0"/>
              <a:t>Name</a:t>
            </a:r>
          </a:p>
        </p:txBody>
      </p:sp>
      <p:sp>
        <p:nvSpPr>
          <p:cNvPr id="11" name="TextBox 10">
            <a:extLst>
              <a:ext uri="{FF2B5EF4-FFF2-40B4-BE49-F238E27FC236}">
                <a16:creationId xmlns:a16="http://schemas.microsoft.com/office/drawing/2014/main" id="{C1906F4B-472D-F74D-B017-0E8E9AD347B4}"/>
              </a:ext>
            </a:extLst>
          </p:cNvPr>
          <p:cNvSpPr txBox="1"/>
          <p:nvPr/>
        </p:nvSpPr>
        <p:spPr>
          <a:xfrm>
            <a:off x="4580019" y="2075751"/>
            <a:ext cx="1471977" cy="523220"/>
          </a:xfrm>
          <a:prstGeom prst="rect">
            <a:avLst/>
          </a:prstGeom>
          <a:noFill/>
        </p:spPr>
        <p:txBody>
          <a:bodyPr wrap="square" rtlCol="0">
            <a:spAutoFit/>
          </a:bodyPr>
          <a:lstStyle/>
          <a:p>
            <a:r>
              <a:rPr lang="en-US" sz="2800" dirty="0"/>
              <a:t>Trigger</a:t>
            </a:r>
            <a:endParaRPr lang="en-US" dirty="0"/>
          </a:p>
        </p:txBody>
      </p:sp>
    </p:spTree>
    <p:extLst>
      <p:ext uri="{BB962C8B-B14F-4D97-AF65-F5344CB8AC3E}">
        <p14:creationId xmlns:p14="http://schemas.microsoft.com/office/powerpoint/2010/main" val="4038200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Patricia A. Grubel, Rinku K. Gupta, and David M. Rogers, Better Scientific Software tutorial, in ISC High Performance, online, 2021. DOI: </a:t>
            </a:r>
            <a:r>
              <a:rPr lang="en-US" sz="1600" b="1" dirty="0">
                <a:hlinkClick r:id="rId4"/>
              </a:rPr>
              <a:t>10.6084/m9.figshare.14642520</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cxnSp>
        <p:nvCxnSpPr>
          <p:cNvPr id="8" name="Straight Arrow Connector 7">
            <a:extLst>
              <a:ext uri="{FF2B5EF4-FFF2-40B4-BE49-F238E27FC236}">
                <a16:creationId xmlns:a16="http://schemas.microsoft.com/office/drawing/2014/main" id="{31DBB782-1F10-144F-9933-3F39A7DE3FFF}"/>
              </a:ext>
            </a:extLst>
          </p:cNvPr>
          <p:cNvCxnSpPr/>
          <p:nvPr/>
        </p:nvCxnSpPr>
        <p:spPr>
          <a:xfrm flipH="1" flipV="1">
            <a:off x="3381020" y="184968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A83F4009-CF58-874C-BEAB-F77050C08036}"/>
              </a:ext>
            </a:extLst>
          </p:cNvPr>
          <p:cNvCxnSpPr/>
          <p:nvPr/>
        </p:nvCxnSpPr>
        <p:spPr>
          <a:xfrm flipH="1" flipV="1">
            <a:off x="3381020" y="232720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435A239-2505-9048-ADB7-443D2BB6731D}"/>
              </a:ext>
            </a:extLst>
          </p:cNvPr>
          <p:cNvSpPr txBox="1"/>
          <p:nvPr/>
        </p:nvSpPr>
        <p:spPr>
          <a:xfrm>
            <a:off x="4580019" y="1625263"/>
            <a:ext cx="1144865" cy="523220"/>
          </a:xfrm>
          <a:prstGeom prst="rect">
            <a:avLst/>
          </a:prstGeom>
          <a:noFill/>
        </p:spPr>
        <p:txBody>
          <a:bodyPr wrap="none" rtlCol="0">
            <a:spAutoFit/>
          </a:bodyPr>
          <a:lstStyle/>
          <a:p>
            <a:r>
              <a:rPr lang="en-US" sz="2800" dirty="0"/>
              <a:t>Name</a:t>
            </a:r>
          </a:p>
        </p:txBody>
      </p:sp>
      <p:sp>
        <p:nvSpPr>
          <p:cNvPr id="11" name="TextBox 10">
            <a:extLst>
              <a:ext uri="{FF2B5EF4-FFF2-40B4-BE49-F238E27FC236}">
                <a16:creationId xmlns:a16="http://schemas.microsoft.com/office/drawing/2014/main" id="{C1906F4B-472D-F74D-B017-0E8E9AD347B4}"/>
              </a:ext>
            </a:extLst>
          </p:cNvPr>
          <p:cNvSpPr txBox="1"/>
          <p:nvPr/>
        </p:nvSpPr>
        <p:spPr>
          <a:xfrm>
            <a:off x="4580019" y="2075751"/>
            <a:ext cx="1471977" cy="523220"/>
          </a:xfrm>
          <a:prstGeom prst="rect">
            <a:avLst/>
          </a:prstGeom>
          <a:noFill/>
        </p:spPr>
        <p:txBody>
          <a:bodyPr wrap="square" rtlCol="0">
            <a:spAutoFit/>
          </a:bodyPr>
          <a:lstStyle/>
          <a:p>
            <a:r>
              <a:rPr lang="en-US" sz="2800" dirty="0"/>
              <a:t>Trigger</a:t>
            </a:r>
            <a:endParaRPr lang="en-US" dirty="0"/>
          </a:p>
        </p:txBody>
      </p:sp>
      <p:pic>
        <p:nvPicPr>
          <p:cNvPr id="12" name="Picture 11">
            <a:extLst>
              <a:ext uri="{FF2B5EF4-FFF2-40B4-BE49-F238E27FC236}">
                <a16:creationId xmlns:a16="http://schemas.microsoft.com/office/drawing/2014/main" id="{CE66AB7C-9C58-FD4A-9CE1-6C62B1146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029" y="1234558"/>
            <a:ext cx="6648086" cy="5360644"/>
          </a:xfrm>
          <a:prstGeom prst="rect">
            <a:avLst/>
          </a:prstGeom>
        </p:spPr>
      </p:pic>
      <p:cxnSp>
        <p:nvCxnSpPr>
          <p:cNvPr id="13" name="Straight Arrow Connector 12">
            <a:extLst>
              <a:ext uri="{FF2B5EF4-FFF2-40B4-BE49-F238E27FC236}">
                <a16:creationId xmlns:a16="http://schemas.microsoft.com/office/drawing/2014/main" id="{9DE4FB54-B494-D147-87B9-8A96A99CF99E}"/>
              </a:ext>
            </a:extLst>
          </p:cNvPr>
          <p:cNvCxnSpPr/>
          <p:nvPr/>
        </p:nvCxnSpPr>
        <p:spPr>
          <a:xfrm flipH="1" flipV="1">
            <a:off x="7316664" y="1390066"/>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584AB00-A68E-1644-B0DA-9C4E94DAAEE4}"/>
              </a:ext>
            </a:extLst>
          </p:cNvPr>
          <p:cNvSpPr txBox="1"/>
          <p:nvPr/>
        </p:nvSpPr>
        <p:spPr>
          <a:xfrm>
            <a:off x="8606029" y="1215560"/>
            <a:ext cx="1519968" cy="461665"/>
          </a:xfrm>
          <a:prstGeom prst="rect">
            <a:avLst/>
          </a:prstGeom>
          <a:noFill/>
        </p:spPr>
        <p:txBody>
          <a:bodyPr wrap="none" rtlCol="0">
            <a:spAutoFit/>
          </a:bodyPr>
          <a:lstStyle/>
          <a:p>
            <a:r>
              <a:rPr lang="en-US" sz="2400" dirty="0"/>
              <a:t>Job setup</a:t>
            </a:r>
          </a:p>
        </p:txBody>
      </p:sp>
    </p:spTree>
    <p:extLst>
      <p:ext uri="{BB962C8B-B14F-4D97-AF65-F5344CB8AC3E}">
        <p14:creationId xmlns:p14="http://schemas.microsoft.com/office/powerpoint/2010/main" val="2703824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sp>
        <p:nvSpPr>
          <p:cNvPr id="14" name="TextBox 13">
            <a:extLst>
              <a:ext uri="{FF2B5EF4-FFF2-40B4-BE49-F238E27FC236}">
                <a16:creationId xmlns:a16="http://schemas.microsoft.com/office/drawing/2014/main" id="{D584AB00-A68E-1644-B0DA-9C4E94DAAEE4}"/>
              </a:ext>
            </a:extLst>
          </p:cNvPr>
          <p:cNvSpPr txBox="1"/>
          <p:nvPr/>
        </p:nvSpPr>
        <p:spPr>
          <a:xfrm>
            <a:off x="7471292" y="1138441"/>
            <a:ext cx="1723549" cy="523220"/>
          </a:xfrm>
          <a:prstGeom prst="rect">
            <a:avLst/>
          </a:prstGeom>
          <a:noFill/>
        </p:spPr>
        <p:txBody>
          <a:bodyPr wrap="none" rtlCol="0">
            <a:spAutoFit/>
          </a:bodyPr>
          <a:lstStyle/>
          <a:p>
            <a:r>
              <a:rPr lang="en-US" sz="2800" dirty="0"/>
              <a:t>Job steps</a:t>
            </a:r>
            <a:endParaRPr lang="en-US" dirty="0"/>
          </a:p>
        </p:txBody>
      </p:sp>
      <p:pic>
        <p:nvPicPr>
          <p:cNvPr id="4" name="Picture 3">
            <a:extLst>
              <a:ext uri="{FF2B5EF4-FFF2-40B4-BE49-F238E27FC236}">
                <a16:creationId xmlns:a16="http://schemas.microsoft.com/office/drawing/2014/main" id="{A4DF2CFE-3EE7-0348-A7F0-A966C68208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510" y="1215560"/>
            <a:ext cx="6011939" cy="5016393"/>
          </a:xfrm>
          <a:prstGeom prst="rect">
            <a:avLst/>
          </a:prstGeom>
        </p:spPr>
      </p:pic>
      <p:cxnSp>
        <p:nvCxnSpPr>
          <p:cNvPr id="13" name="Straight Arrow Connector 12">
            <a:extLst>
              <a:ext uri="{FF2B5EF4-FFF2-40B4-BE49-F238E27FC236}">
                <a16:creationId xmlns:a16="http://schemas.microsoft.com/office/drawing/2014/main" id="{9DE4FB54-B494-D147-87B9-8A96A99CF99E}"/>
              </a:ext>
            </a:extLst>
          </p:cNvPr>
          <p:cNvCxnSpPr/>
          <p:nvPr/>
        </p:nvCxnSpPr>
        <p:spPr>
          <a:xfrm flipH="1" flipV="1">
            <a:off x="6203961" y="1390066"/>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5862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D32CB7-D634-43E1-8542-F61B3C62064E}"/>
              </a:ext>
            </a:extLst>
          </p:cNvPr>
          <p:cNvSpPr>
            <a:spLocks noGrp="1"/>
          </p:cNvSpPr>
          <p:nvPr>
            <p:ph type="title"/>
          </p:nvPr>
        </p:nvSpPr>
        <p:spPr/>
        <p:txBody>
          <a:bodyPr/>
          <a:lstStyle/>
          <a:p>
            <a:r>
              <a:rPr lang="en-US" dirty="0"/>
              <a:t>GitHub Actions - Release Automation</a:t>
            </a:r>
          </a:p>
        </p:txBody>
      </p:sp>
      <p:pic>
        <p:nvPicPr>
          <p:cNvPr id="3" name="Picture 2">
            <a:extLst>
              <a:ext uri="{FF2B5EF4-FFF2-40B4-BE49-F238E27FC236}">
                <a16:creationId xmlns:a16="http://schemas.microsoft.com/office/drawing/2014/main" id="{EA403AC3-5AD6-C446-AE90-EF7AE70DDC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592" y="947451"/>
            <a:ext cx="6931763" cy="5321148"/>
          </a:xfrm>
          <a:prstGeom prst="rect">
            <a:avLst/>
          </a:prstGeom>
        </p:spPr>
      </p:pic>
      <p:pic>
        <p:nvPicPr>
          <p:cNvPr id="7" name="Picture 6">
            <a:extLst>
              <a:ext uri="{FF2B5EF4-FFF2-40B4-BE49-F238E27FC236}">
                <a16:creationId xmlns:a16="http://schemas.microsoft.com/office/drawing/2014/main" id="{5C8A0052-B922-8546-9161-CC57ABF224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9426" y="2655065"/>
            <a:ext cx="6860648" cy="2892234"/>
          </a:xfrm>
          <a:prstGeom prst="rect">
            <a:avLst/>
          </a:prstGeom>
        </p:spPr>
      </p:pic>
    </p:spTree>
    <p:extLst>
      <p:ext uri="{BB962C8B-B14F-4D97-AF65-F5344CB8AC3E}">
        <p14:creationId xmlns:p14="http://schemas.microsoft.com/office/powerpoint/2010/main" val="21250531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Many Alternatives, e.g. </a:t>
            </a:r>
            <a:r>
              <a:rPr lang="en-US" dirty="0" err="1"/>
              <a:t>gitlab</a:t>
            </a:r>
            <a:r>
              <a:rPr lang="en-US" dirty="0"/>
              <a:t>, circle-ci, and Travis CI:</a:t>
            </a:r>
            <a:br>
              <a:rPr lang="en-US" dirty="0"/>
            </a:br>
            <a:endParaRPr lang="en-US" dirty="0"/>
          </a:p>
        </p:txBody>
      </p:sp>
      <p:pic>
        <p:nvPicPr>
          <p:cNvPr id="15" name="Picture 14">
            <a:extLst>
              <a:ext uri="{FF2B5EF4-FFF2-40B4-BE49-F238E27FC236}">
                <a16:creationId xmlns:a16="http://schemas.microsoft.com/office/drawing/2014/main" id="{227D88E3-D69A-A047-A73A-C5360D3DB9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636" y="1522737"/>
            <a:ext cx="7723941" cy="3820444"/>
          </a:xfrm>
          <a:prstGeom prst="rect">
            <a:avLst/>
          </a:prstGeom>
        </p:spPr>
      </p:pic>
    </p:spTree>
    <p:extLst>
      <p:ext uri="{BB962C8B-B14F-4D97-AF65-F5344CB8AC3E}">
        <p14:creationId xmlns:p14="http://schemas.microsoft.com/office/powerpoint/2010/main" val="7719777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D32CB7-D634-43E1-8542-F61B3C62064E}"/>
              </a:ext>
            </a:extLst>
          </p:cNvPr>
          <p:cNvSpPr>
            <a:spLocks noGrp="1"/>
          </p:cNvSpPr>
          <p:nvPr>
            <p:ph type="title"/>
          </p:nvPr>
        </p:nvSpPr>
        <p:spPr/>
        <p:txBody>
          <a:bodyPr/>
          <a:lstStyle/>
          <a:p>
            <a:r>
              <a:rPr lang="en-US" dirty="0"/>
              <a:t>Summary</a:t>
            </a:r>
          </a:p>
        </p:txBody>
      </p:sp>
      <p:sp>
        <p:nvSpPr>
          <p:cNvPr id="10" name="Content Placeholder 9">
            <a:extLst>
              <a:ext uri="{FF2B5EF4-FFF2-40B4-BE49-F238E27FC236}">
                <a16:creationId xmlns:a16="http://schemas.microsoft.com/office/drawing/2014/main" id="{E214442A-CF4F-4DB6-85EE-FF2632D271ED}"/>
              </a:ext>
            </a:extLst>
          </p:cNvPr>
          <p:cNvSpPr>
            <a:spLocks noGrp="1"/>
          </p:cNvSpPr>
          <p:nvPr>
            <p:ph idx="1"/>
          </p:nvPr>
        </p:nvSpPr>
        <p:spPr>
          <a:xfrm>
            <a:off x="365760" y="1003074"/>
            <a:ext cx="11369809" cy="4047778"/>
          </a:xfrm>
        </p:spPr>
        <p:txBody>
          <a:bodyPr/>
          <a:lstStyle/>
          <a:p>
            <a:r>
              <a:rPr lang="en-US" sz="2000" dirty="0"/>
              <a:t>The purpose of Continuous Integration Testing is to identify problems early</a:t>
            </a:r>
          </a:p>
          <a:p>
            <a:pPr lvl="1"/>
            <a:r>
              <a:rPr lang="en-US" sz="1800" dirty="0"/>
              <a:t>Catch things that would “break the build” or adversely impact other developers</a:t>
            </a:r>
          </a:p>
          <a:p>
            <a:pPr lvl="1"/>
            <a:r>
              <a:rPr lang="en-US" sz="1800" dirty="0"/>
              <a:t>Need to provide sufficient confidence, but run quickly – balance varies by project</a:t>
            </a:r>
          </a:p>
          <a:p>
            <a:pPr>
              <a:spcBef>
                <a:spcPts val="2400"/>
              </a:spcBef>
            </a:pPr>
            <a:r>
              <a:rPr lang="en-US" sz="2000" dirty="0"/>
              <a:t>CI testing should complement (not replace) more extensive automated “nightly” testing</a:t>
            </a:r>
          </a:p>
          <a:p>
            <a:pPr lvl="1"/>
            <a:r>
              <a:rPr lang="en-US" sz="1800" dirty="0"/>
              <a:t>Use scheduled testing for more and more detailed tests, more configurations and platforms, performance testing, etc.</a:t>
            </a:r>
          </a:p>
          <a:p>
            <a:pPr>
              <a:spcBef>
                <a:spcPts val="2400"/>
              </a:spcBef>
            </a:pPr>
            <a:r>
              <a:rPr lang="en-US" sz="2000" dirty="0"/>
              <a:t>Many options for where to execute CI tests</a:t>
            </a:r>
          </a:p>
          <a:p>
            <a:pPr lvl="1"/>
            <a:r>
              <a:rPr lang="en-US" sz="1800" dirty="0"/>
              <a:t>Free services are a good (easy) place to start</a:t>
            </a:r>
          </a:p>
          <a:p>
            <a:pPr lvl="1"/>
            <a:r>
              <a:rPr lang="en-US" sz="1800" dirty="0"/>
              <a:t>But may not be sufficient in the long run (especially large HPC/scientific codes)</a:t>
            </a:r>
          </a:p>
          <a:p>
            <a:pPr>
              <a:spcBef>
                <a:spcPts val="2400"/>
              </a:spcBef>
            </a:pPr>
            <a:r>
              <a:rPr lang="en-US" sz="2000" u="sng" dirty="0"/>
              <a:t>Start simple</a:t>
            </a:r>
            <a:r>
              <a:rPr lang="en-US" sz="2000" dirty="0"/>
              <a:t> to get automation working, then build out what you need</a:t>
            </a:r>
          </a:p>
          <a:p>
            <a:pPr lvl="1"/>
            <a:r>
              <a:rPr lang="en-US" sz="1800" dirty="0"/>
              <a:t>Focus initially on key software configurations and aspects of the code</a:t>
            </a:r>
          </a:p>
          <a:p>
            <a:pPr lvl="1"/>
            <a:r>
              <a:rPr lang="en-US" sz="1800" dirty="0"/>
              <a:t>Make sure your testing expands to cover new code</a:t>
            </a:r>
          </a:p>
        </p:txBody>
      </p:sp>
    </p:spTree>
    <p:extLst>
      <p:ext uri="{BB962C8B-B14F-4D97-AF65-F5344CB8AC3E}">
        <p14:creationId xmlns:p14="http://schemas.microsoft.com/office/powerpoint/2010/main" val="3784091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What is Continuous Integration (CI) </a:t>
            </a:r>
            <a:r>
              <a:rPr lang="en-US" i="1" dirty="0"/>
              <a:t>Testing</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fontScale="92500" lnSpcReduction="10000"/>
          </a:bodyPr>
          <a:lstStyle/>
          <a:p>
            <a:r>
              <a:rPr lang="en-US" dirty="0"/>
              <a:t>Testing</a:t>
            </a:r>
          </a:p>
          <a:p>
            <a:pPr lvl="1"/>
            <a:r>
              <a:rPr lang="en-US" dirty="0"/>
              <a:t>Focused, critical functionality (infrastructure), fast, independent, orthogonal, complete, … </a:t>
            </a:r>
          </a:p>
          <a:p>
            <a:pPr lvl="1"/>
            <a:r>
              <a:rPr lang="en-US" dirty="0"/>
              <a:t>Existing test suites often require re-design/refactoring for CI</a:t>
            </a:r>
          </a:p>
          <a:p>
            <a:r>
              <a:rPr lang="en-US" dirty="0"/>
              <a:t>Integration</a:t>
            </a:r>
          </a:p>
          <a:p>
            <a:pPr lvl="1"/>
            <a:r>
              <a:rPr lang="en-US" dirty="0"/>
              <a:t>Changes across key branches merged &amp; tested to ensure the “whole” still works</a:t>
            </a:r>
          </a:p>
          <a:p>
            <a:pPr lvl="2"/>
            <a:r>
              <a:rPr lang="en-US" dirty="0"/>
              <a:t>Integration can take place at multiple levels</a:t>
            </a:r>
          </a:p>
          <a:p>
            <a:pPr lvl="3"/>
            <a:r>
              <a:rPr lang="en-US" dirty="0"/>
              <a:t>Individual project</a:t>
            </a:r>
          </a:p>
          <a:p>
            <a:pPr lvl="3"/>
            <a:r>
              <a:rPr lang="en-US" dirty="0" err="1"/>
              <a:t>Spack</a:t>
            </a:r>
            <a:endParaRPr lang="en-US" dirty="0"/>
          </a:p>
          <a:p>
            <a:pPr lvl="3"/>
            <a:r>
              <a:rPr lang="en-US" dirty="0"/>
              <a:t>E4S</a:t>
            </a:r>
          </a:p>
          <a:p>
            <a:pPr lvl="1"/>
            <a:r>
              <a:rPr lang="en-US" dirty="0"/>
              <a:t>Develop, develop, develop, merge, merge, merge, test, test, test…NO!</a:t>
            </a:r>
          </a:p>
          <a:p>
            <a:pPr lvl="1"/>
            <a:r>
              <a:rPr lang="en-US" dirty="0"/>
              <a:t>Develop, merge, test, develop, merge, test, develop, merge, test…YES!</a:t>
            </a:r>
          </a:p>
          <a:p>
            <a:r>
              <a:rPr lang="en-US" dirty="0"/>
              <a:t>Continuous</a:t>
            </a:r>
          </a:p>
          <a:p>
            <a:pPr lvl="1"/>
            <a:r>
              <a:rPr lang="en-US" dirty="0"/>
              <a:t>Changes tested every commit and/or pull-request (like auto-correct)</a:t>
            </a:r>
          </a:p>
          <a:p>
            <a:endParaRPr lang="en-US" dirty="0"/>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1457713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82E9C-1FA9-7843-B671-FBEA9FE7458B}"/>
              </a:ext>
            </a:extLst>
          </p:cNvPr>
          <p:cNvSpPr>
            <a:spLocks noGrp="1"/>
          </p:cNvSpPr>
          <p:nvPr>
            <p:ph type="title"/>
          </p:nvPr>
        </p:nvSpPr>
        <p:spPr/>
        <p:txBody>
          <a:bodyPr/>
          <a:lstStyle/>
          <a:p>
            <a:r>
              <a:rPr lang="en-US" dirty="0"/>
              <a:t>Automated Testing vs. Continuous Integration (CI) Testing</a:t>
            </a:r>
          </a:p>
        </p:txBody>
      </p:sp>
      <p:sp>
        <p:nvSpPr>
          <p:cNvPr id="3" name="Content Placeholder 2">
            <a:extLst>
              <a:ext uri="{FF2B5EF4-FFF2-40B4-BE49-F238E27FC236}">
                <a16:creationId xmlns:a16="http://schemas.microsoft.com/office/drawing/2014/main" id="{89E29C68-6DCB-2D47-926F-5D9411676618}"/>
              </a:ext>
            </a:extLst>
          </p:cNvPr>
          <p:cNvSpPr>
            <a:spLocks noGrp="1"/>
          </p:cNvSpPr>
          <p:nvPr>
            <p:ph idx="1"/>
          </p:nvPr>
        </p:nvSpPr>
        <p:spPr>
          <a:xfrm>
            <a:off x="365760" y="1633454"/>
            <a:ext cx="11369809" cy="4773507"/>
          </a:xfrm>
        </p:spPr>
        <p:txBody>
          <a:bodyPr/>
          <a:lstStyle/>
          <a:p>
            <a:r>
              <a:rPr lang="en-US" b="1" i="1" dirty="0"/>
              <a:t>Automated Testing</a:t>
            </a:r>
            <a:r>
              <a:rPr lang="en-US" dirty="0"/>
              <a:t>: Software that automatically performs tests and reliably detects and reports anomalous behaviors/outcomes.</a:t>
            </a:r>
          </a:p>
          <a:p>
            <a:pPr lvl="1"/>
            <a:r>
              <a:rPr lang="en-US" dirty="0"/>
              <a:t>Examples: Auto-test, CTest/CDash, nightly testing, `make check’</a:t>
            </a:r>
          </a:p>
          <a:p>
            <a:pPr lvl="1"/>
            <a:r>
              <a:rPr lang="en-US" dirty="0"/>
              <a:t>Lives “next to” your development workflow</a:t>
            </a:r>
          </a:p>
          <a:p>
            <a:pPr lvl="1"/>
            <a:r>
              <a:rPr lang="en-US" dirty="0"/>
              <a:t>Potential issues: change attribution, timeliness of results, multiple branches of development</a:t>
            </a:r>
          </a:p>
          <a:p>
            <a:pPr>
              <a:spcBef>
                <a:spcPts val="2400"/>
              </a:spcBef>
            </a:pPr>
            <a:r>
              <a:rPr lang="en-US" b="1" i="1" dirty="0"/>
              <a:t>Continuous Integration (CI)</a:t>
            </a:r>
            <a:r>
              <a:rPr lang="en-US" dirty="0"/>
              <a:t>: automated testing performed at high frequency and fine granularity aimed at </a:t>
            </a:r>
            <a:r>
              <a:rPr lang="en-US" i="1" dirty="0"/>
              <a:t>preventing</a:t>
            </a:r>
            <a:r>
              <a:rPr lang="en-US" dirty="0"/>
              <a:t> code changes from breaking key branches of development (e.g. </a:t>
            </a:r>
            <a:r>
              <a:rPr lang="en-US" i="1" dirty="0"/>
              <a:t>main</a:t>
            </a:r>
            <a:r>
              <a:rPr lang="en-US" dirty="0"/>
              <a:t>)</a:t>
            </a:r>
          </a:p>
          <a:p>
            <a:pPr lvl="1"/>
            <a:r>
              <a:rPr lang="en-US" dirty="0"/>
              <a:t>Example: Disabled/enabled “Merge Pull Request”</a:t>
            </a:r>
            <a:br>
              <a:rPr lang="en-US" dirty="0"/>
            </a:br>
            <a:r>
              <a:rPr lang="en-US" dirty="0"/>
              <a:t>button on GitHub</a:t>
            </a:r>
          </a:p>
          <a:p>
            <a:pPr lvl="2"/>
            <a:r>
              <a:rPr lang="en-US" dirty="0"/>
              <a:t>Can also be run post merge</a:t>
            </a:r>
          </a:p>
          <a:p>
            <a:pPr lvl="1"/>
            <a:r>
              <a:rPr lang="en-US" dirty="0"/>
              <a:t>Lives “within” your development workflow</a:t>
            </a:r>
          </a:p>
          <a:p>
            <a:pPr lvl="1"/>
            <a:r>
              <a:rPr lang="en-US" dirty="0"/>
              <a:t>Potential issues: extreme automation, test granularity,</a:t>
            </a:r>
            <a:br>
              <a:rPr lang="en-US" dirty="0"/>
            </a:br>
            <a:r>
              <a:rPr lang="en-US" dirty="0"/>
              <a:t>coverage, 3</a:t>
            </a:r>
            <a:r>
              <a:rPr lang="en-US" baseline="30000" dirty="0"/>
              <a:t>rd</a:t>
            </a:r>
            <a:r>
              <a:rPr lang="en-US" dirty="0"/>
              <a:t>-party services/resources </a:t>
            </a:r>
          </a:p>
        </p:txBody>
      </p:sp>
      <p:pic>
        <p:nvPicPr>
          <p:cNvPr id="4" name="Picture 3">
            <a:extLst>
              <a:ext uri="{FF2B5EF4-FFF2-40B4-BE49-F238E27FC236}">
                <a16:creationId xmlns:a16="http://schemas.microsoft.com/office/drawing/2014/main" id="{944DF8F7-343F-3C4F-9E26-DEDDD6C24D24}"/>
              </a:ext>
            </a:extLst>
          </p:cNvPr>
          <p:cNvPicPr>
            <a:picLocks noChangeAspect="1"/>
          </p:cNvPicPr>
          <p:nvPr/>
        </p:nvPicPr>
        <p:blipFill>
          <a:blip r:embed="rId2"/>
          <a:stretch>
            <a:fillRect/>
          </a:stretch>
        </p:blipFill>
        <p:spPr>
          <a:xfrm>
            <a:off x="7255933" y="4703907"/>
            <a:ext cx="4673600" cy="2147651"/>
          </a:xfrm>
          <a:prstGeom prst="rect">
            <a:avLst/>
          </a:prstGeom>
        </p:spPr>
      </p:pic>
      <p:cxnSp>
        <p:nvCxnSpPr>
          <p:cNvPr id="6" name="Straight Arrow Connector 5">
            <a:extLst>
              <a:ext uri="{FF2B5EF4-FFF2-40B4-BE49-F238E27FC236}">
                <a16:creationId xmlns:a16="http://schemas.microsoft.com/office/drawing/2014/main" id="{747F97CA-774E-7345-BB1C-541C33E51E0B}"/>
              </a:ext>
            </a:extLst>
          </p:cNvPr>
          <p:cNvCxnSpPr/>
          <p:nvPr/>
        </p:nvCxnSpPr>
        <p:spPr>
          <a:xfrm>
            <a:off x="6849533" y="5113867"/>
            <a:ext cx="999067" cy="14054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5112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Tree>
    <p:extLst>
      <p:ext uri="{BB962C8B-B14F-4D97-AF65-F5344CB8AC3E}">
        <p14:creationId xmlns:p14="http://schemas.microsoft.com/office/powerpoint/2010/main" val="453650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219DD-9E6F-0944-9C8A-1F9475F9D39D}"/>
              </a:ext>
            </a:extLst>
          </p:cNvPr>
          <p:cNvSpPr>
            <a:spLocks noGrp="1"/>
          </p:cNvSpPr>
          <p:nvPr>
            <p:ph type="title"/>
          </p:nvPr>
        </p:nvSpPr>
        <p:spPr/>
        <p:txBody>
          <a:bodyPr/>
          <a:lstStyle/>
          <a:p>
            <a:r>
              <a:rPr lang="en-US" dirty="0"/>
              <a:t>CI Testing is one part of the “Shift Left” movement in DevOps</a:t>
            </a:r>
          </a:p>
        </p:txBody>
      </p:sp>
      <p:pic>
        <p:nvPicPr>
          <p:cNvPr id="5" name="Content Placeholder 4">
            <a:extLst>
              <a:ext uri="{FF2B5EF4-FFF2-40B4-BE49-F238E27FC236}">
                <a16:creationId xmlns:a16="http://schemas.microsoft.com/office/drawing/2014/main" id="{D6EED823-C063-BC42-B321-08875B3BB414}"/>
              </a:ext>
            </a:extLst>
          </p:cNvPr>
          <p:cNvPicPr>
            <a:picLocks noGrp="1" noChangeAspect="1"/>
          </p:cNvPicPr>
          <p:nvPr>
            <p:ph idx="1"/>
          </p:nvPr>
        </p:nvPicPr>
        <p:blipFill>
          <a:blip r:embed="rId2"/>
          <a:stretch>
            <a:fillRect/>
          </a:stretch>
        </p:blipFill>
        <p:spPr>
          <a:xfrm>
            <a:off x="2450590" y="1736725"/>
            <a:ext cx="7198744" cy="4048125"/>
          </a:xfrm>
          <a:prstGeom prst="rect">
            <a:avLst/>
          </a:prstGeom>
        </p:spPr>
      </p:pic>
      <p:sp>
        <p:nvSpPr>
          <p:cNvPr id="3" name="Rectangle 2">
            <a:extLst>
              <a:ext uri="{FF2B5EF4-FFF2-40B4-BE49-F238E27FC236}">
                <a16:creationId xmlns:a16="http://schemas.microsoft.com/office/drawing/2014/main" id="{8D942554-D67B-1449-871A-54E53CB5BB53}"/>
              </a:ext>
            </a:extLst>
          </p:cNvPr>
          <p:cNvSpPr/>
          <p:nvPr/>
        </p:nvSpPr>
        <p:spPr>
          <a:xfrm>
            <a:off x="8242124" y="5106444"/>
            <a:ext cx="918575" cy="158663"/>
          </a:xfrm>
          <a:prstGeom prst="rect">
            <a:avLst/>
          </a:prstGeom>
          <a:solidFill>
            <a:srgbClr val="5AC0F8"/>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1000" dirty="0">
                <a:solidFill>
                  <a:schemeClr val="bg1"/>
                </a:solidFill>
              </a:rPr>
              <a:t>Advantage</a:t>
            </a:r>
            <a:endParaRPr lang="en-US" sz="700" dirty="0">
              <a:solidFill>
                <a:schemeClr val="bg1"/>
              </a:solidFill>
            </a:endParaRPr>
          </a:p>
        </p:txBody>
      </p:sp>
    </p:spTree>
    <p:extLst>
      <p:ext uri="{BB962C8B-B14F-4D97-AF65-F5344CB8AC3E}">
        <p14:creationId xmlns:p14="http://schemas.microsoft.com/office/powerpoint/2010/main" val="1163745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6217-B345-804C-B072-9F0F44AD7EBE}"/>
              </a:ext>
            </a:extLst>
          </p:cNvPr>
          <p:cNvSpPr>
            <a:spLocks noGrp="1"/>
          </p:cNvSpPr>
          <p:nvPr>
            <p:ph type="title"/>
          </p:nvPr>
        </p:nvSpPr>
        <p:spPr/>
        <p:txBody>
          <a:bodyPr/>
          <a:lstStyle/>
          <a:p>
            <a:r>
              <a:rPr lang="en-US" dirty="0"/>
              <a:t>What can make CI Difficult</a:t>
            </a:r>
          </a:p>
        </p:txBody>
      </p:sp>
      <p:sp>
        <p:nvSpPr>
          <p:cNvPr id="7" name="Text Placeholder 6">
            <a:extLst>
              <a:ext uri="{FF2B5EF4-FFF2-40B4-BE49-F238E27FC236}">
                <a16:creationId xmlns:a16="http://schemas.microsoft.com/office/drawing/2014/main" id="{D7B1CE6B-30D2-DE49-A4FD-724544360534}"/>
              </a:ext>
            </a:extLst>
          </p:cNvPr>
          <p:cNvSpPr>
            <a:spLocks noGrp="1"/>
          </p:cNvSpPr>
          <p:nvPr>
            <p:ph type="body" idx="1"/>
          </p:nvPr>
        </p:nvSpPr>
        <p:spPr>
          <a:xfrm>
            <a:off x="457200" y="1325880"/>
            <a:ext cx="5588582" cy="821190"/>
          </a:xfrm>
        </p:spPr>
        <p:txBody>
          <a:bodyPr/>
          <a:lstStyle/>
          <a:p>
            <a:pPr algn="ctr"/>
            <a:r>
              <a:rPr lang="en-US" dirty="0"/>
              <a:t>Common situations</a:t>
            </a:r>
            <a:br>
              <a:rPr lang="en-US" dirty="0"/>
            </a:br>
            <a:endParaRPr lang="en-US" dirty="0"/>
          </a:p>
        </p:txBody>
      </p:sp>
      <p:sp>
        <p:nvSpPr>
          <p:cNvPr id="3" name="Content Placeholder 2">
            <a:extLst>
              <a:ext uri="{FF2B5EF4-FFF2-40B4-BE49-F238E27FC236}">
                <a16:creationId xmlns:a16="http://schemas.microsoft.com/office/drawing/2014/main" id="{89C18C24-9DD1-7548-9A7F-0F930451BDAA}"/>
              </a:ext>
            </a:extLst>
          </p:cNvPr>
          <p:cNvSpPr>
            <a:spLocks noGrp="1"/>
          </p:cNvSpPr>
          <p:nvPr>
            <p:ph sz="half" idx="2"/>
          </p:nvPr>
        </p:nvSpPr>
        <p:spPr>
          <a:xfrm>
            <a:off x="457200" y="2147070"/>
            <a:ext cx="5588582" cy="3887970"/>
          </a:xfrm>
        </p:spPr>
        <p:txBody>
          <a:bodyPr>
            <a:normAutofit fontScale="70000" lnSpcReduction="20000"/>
          </a:bodyPr>
          <a:lstStyle/>
          <a:p>
            <a:endParaRPr lang="en-US" dirty="0"/>
          </a:p>
          <a:p>
            <a:r>
              <a:rPr lang="en-US" dirty="0"/>
              <a:t>Just getting started</a:t>
            </a:r>
          </a:p>
          <a:p>
            <a:pPr lvl="1"/>
            <a:r>
              <a:rPr lang="en-US" dirty="0"/>
              <a:t>Many technologies/choices; often in the ”cloud”</a:t>
            </a:r>
          </a:p>
          <a:p>
            <a:pPr lvl="1"/>
            <a:r>
              <a:rPr lang="en-US" dirty="0"/>
              <a:t>Solution: start small, simple, build up</a:t>
            </a:r>
          </a:p>
          <a:p>
            <a:endParaRPr lang="en-US" dirty="0"/>
          </a:p>
          <a:p>
            <a:r>
              <a:rPr lang="en-US" dirty="0"/>
              <a:t>Developing suitable tests</a:t>
            </a:r>
          </a:p>
          <a:p>
            <a:pPr lvl="1"/>
            <a:r>
              <a:rPr lang="en-US" dirty="0"/>
              <a:t>Many project’s existing tests not suitable for CI</a:t>
            </a:r>
          </a:p>
          <a:p>
            <a:pPr lvl="1"/>
            <a:r>
              <a:rPr lang="en-US" dirty="0"/>
              <a:t>CI testing is a balance of thoroughness and responsiveness</a:t>
            </a:r>
          </a:p>
          <a:p>
            <a:pPr lvl="1"/>
            <a:r>
              <a:rPr lang="en-US" dirty="0"/>
              <a:t>Solution: Simplify/refactor and/or sub-setting test suite</a:t>
            </a:r>
          </a:p>
          <a:p>
            <a:endParaRPr lang="en-US" dirty="0"/>
          </a:p>
          <a:p>
            <a:r>
              <a:rPr lang="en-US" dirty="0"/>
              <a:t>Ensuring sufficient coverage</a:t>
            </a:r>
          </a:p>
          <a:p>
            <a:pPr lvl="1"/>
            <a:r>
              <a:rPr lang="en-US" dirty="0"/>
              <a:t>Some changes to code never get tested – CI can provide a false sense of security</a:t>
            </a:r>
          </a:p>
          <a:p>
            <a:pPr lvl="1"/>
            <a:r>
              <a:rPr lang="en-US" dirty="0"/>
              <a:t>Solution: tools to measure it, enforce always increasing</a:t>
            </a:r>
          </a:p>
        </p:txBody>
      </p:sp>
      <p:sp>
        <p:nvSpPr>
          <p:cNvPr id="8" name="Text Placeholder 7">
            <a:extLst>
              <a:ext uri="{FF2B5EF4-FFF2-40B4-BE49-F238E27FC236}">
                <a16:creationId xmlns:a16="http://schemas.microsoft.com/office/drawing/2014/main" id="{8CD7CBDB-13EE-6844-96FE-CEFC1AFB61AF}"/>
              </a:ext>
            </a:extLst>
          </p:cNvPr>
          <p:cNvSpPr>
            <a:spLocks noGrp="1"/>
          </p:cNvSpPr>
          <p:nvPr>
            <p:ph type="body" sz="quarter" idx="3"/>
          </p:nvPr>
        </p:nvSpPr>
        <p:spPr>
          <a:xfrm>
            <a:off x="6218914" y="1325880"/>
            <a:ext cx="5531934" cy="821190"/>
          </a:xfrm>
        </p:spPr>
        <p:txBody>
          <a:bodyPr/>
          <a:lstStyle/>
          <a:p>
            <a:pPr algn="ctr"/>
            <a:r>
              <a:rPr lang="en-US" dirty="0"/>
              <a:t>Advanced situations</a:t>
            </a:r>
            <a:br>
              <a:rPr lang="en-US" dirty="0"/>
            </a:br>
            <a:endParaRPr lang="en-US" dirty="0"/>
          </a:p>
        </p:txBody>
      </p:sp>
      <p:sp>
        <p:nvSpPr>
          <p:cNvPr id="9" name="Content Placeholder 8">
            <a:extLst>
              <a:ext uri="{FF2B5EF4-FFF2-40B4-BE49-F238E27FC236}">
                <a16:creationId xmlns:a16="http://schemas.microsoft.com/office/drawing/2014/main" id="{56864CE2-D548-B740-8AD8-6A2A01B029B0}"/>
              </a:ext>
            </a:extLst>
          </p:cNvPr>
          <p:cNvSpPr>
            <a:spLocks noGrp="1"/>
          </p:cNvSpPr>
          <p:nvPr>
            <p:ph sz="quarter" idx="4"/>
          </p:nvPr>
        </p:nvSpPr>
        <p:spPr>
          <a:xfrm>
            <a:off x="6218914" y="2147070"/>
            <a:ext cx="5531934" cy="3664450"/>
          </a:xfrm>
        </p:spPr>
        <p:txBody>
          <a:bodyPr>
            <a:normAutofit fontScale="70000" lnSpcReduction="20000"/>
          </a:bodyPr>
          <a:lstStyle/>
          <a:p>
            <a:endParaRPr lang="en-US" dirty="0"/>
          </a:p>
          <a:p>
            <a:r>
              <a:rPr lang="en-US" dirty="0"/>
              <a:t>Defining failure for </a:t>
            </a:r>
            <a:r>
              <a:rPr lang="en-US" i="1" dirty="0"/>
              <a:t>many</a:t>
            </a:r>
            <a:r>
              <a:rPr lang="en-US" dirty="0"/>
              <a:t> configurations / inconsistent failures</a:t>
            </a:r>
          </a:p>
          <a:p>
            <a:pPr lvl="1"/>
            <a:r>
              <a:rPr lang="en-US" dirty="0"/>
              <a:t>Bit-for-bit (exact) match vs. fuzzy match</a:t>
            </a:r>
          </a:p>
          <a:p>
            <a:pPr lvl="1"/>
            <a:r>
              <a:rPr lang="en-US" dirty="0"/>
              <a:t>Solution: absolute/relative tolerances </a:t>
            </a:r>
            <a:r>
              <a:rPr lang="en-US" dirty="0">
                <a:sym typeface="Wingdings" pitchFamily="2" charset="2"/>
              </a:rPr>
              <a:t></a:t>
            </a:r>
            <a:r>
              <a:rPr lang="en-US" dirty="0"/>
              <a:t> AI/ML</a:t>
            </a:r>
          </a:p>
          <a:p>
            <a:endParaRPr lang="en-US" dirty="0"/>
          </a:p>
          <a:p>
            <a:r>
              <a:rPr lang="en-US" dirty="0"/>
              <a:t>Numerous 3</a:t>
            </a:r>
            <a:r>
              <a:rPr lang="en-US" baseline="30000" dirty="0"/>
              <a:t>rd</a:t>
            </a:r>
            <a:r>
              <a:rPr lang="en-US" dirty="0"/>
              <a:t> party libraries (TPLs)</a:t>
            </a:r>
          </a:p>
          <a:p>
            <a:pPr lvl="1"/>
            <a:r>
              <a:rPr lang="en-US" dirty="0"/>
              <a:t>Compiling takes too long</a:t>
            </a:r>
          </a:p>
          <a:p>
            <a:pPr lvl="1"/>
            <a:r>
              <a:rPr lang="en-US" dirty="0"/>
              <a:t>Solution: cache pre-built TPLs, containers</a:t>
            </a:r>
          </a:p>
          <a:p>
            <a:endParaRPr lang="en-US" dirty="0"/>
          </a:p>
          <a:p>
            <a:r>
              <a:rPr lang="en-US" dirty="0"/>
              <a:t>Performance testing</a:t>
            </a:r>
          </a:p>
          <a:p>
            <a:pPr lvl="1"/>
            <a:r>
              <a:rPr lang="en-US" dirty="0"/>
              <a:t>Avoid time-, space-, scaling-performance degradation</a:t>
            </a:r>
          </a:p>
          <a:p>
            <a:pPr lvl="1"/>
            <a:r>
              <a:rPr lang="en-US" dirty="0"/>
              <a:t>Solution: Perf. instrumentation and </a:t>
            </a:r>
            <a:r>
              <a:rPr lang="en-US" i="1" dirty="0"/>
              <a:t>scheduled</a:t>
            </a:r>
            <a:r>
              <a:rPr lang="en-US" dirty="0"/>
              <a:t> testing </a:t>
            </a:r>
          </a:p>
          <a:p>
            <a:pPr lvl="1"/>
            <a:endParaRPr lang="en-US" dirty="0"/>
          </a:p>
          <a:p>
            <a:endParaRPr lang="en-US" dirty="0"/>
          </a:p>
        </p:txBody>
      </p:sp>
    </p:spTree>
    <p:extLst>
      <p:ext uri="{BB962C8B-B14F-4D97-AF65-F5344CB8AC3E}">
        <p14:creationId xmlns:p14="http://schemas.microsoft.com/office/powerpoint/2010/main" val="313135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882B6-BA74-E744-88B9-1E6F07A61969}"/>
              </a:ext>
            </a:extLst>
          </p:cNvPr>
          <p:cNvSpPr>
            <a:spLocks noGrp="1"/>
          </p:cNvSpPr>
          <p:nvPr>
            <p:ph type="title"/>
          </p:nvPr>
        </p:nvSpPr>
        <p:spPr>
          <a:xfrm>
            <a:off x="365760" y="411480"/>
            <a:ext cx="11372473" cy="574040"/>
          </a:xfrm>
        </p:spPr>
        <p:txBody>
          <a:bodyPr/>
          <a:lstStyle/>
          <a:p>
            <a:r>
              <a:rPr lang="en-US" dirty="0"/>
              <a:t>CI Resources (Where do jobs run?)</a:t>
            </a:r>
          </a:p>
        </p:txBody>
      </p:sp>
      <p:sp>
        <p:nvSpPr>
          <p:cNvPr id="3" name="Content Placeholder 2">
            <a:extLst>
              <a:ext uri="{FF2B5EF4-FFF2-40B4-BE49-F238E27FC236}">
                <a16:creationId xmlns:a16="http://schemas.microsoft.com/office/drawing/2014/main" id="{579C252D-9F99-4B47-BA35-FEF4C710B55B}"/>
              </a:ext>
            </a:extLst>
          </p:cNvPr>
          <p:cNvSpPr>
            <a:spLocks noGrp="1"/>
          </p:cNvSpPr>
          <p:nvPr>
            <p:ph idx="1"/>
          </p:nvPr>
        </p:nvSpPr>
        <p:spPr>
          <a:xfrm>
            <a:off x="365760" y="1211580"/>
            <a:ext cx="11369809" cy="5234940"/>
          </a:xfrm>
        </p:spPr>
        <p:txBody>
          <a:bodyPr/>
          <a:lstStyle/>
          <a:p>
            <a:r>
              <a:rPr lang="en-US" dirty="0"/>
              <a:t>Free Cloud Resources (many free on GitHub,</a:t>
            </a:r>
            <a:br>
              <a:rPr lang="en-US" dirty="0"/>
            </a:br>
            <a:r>
              <a:rPr lang="en-US" dirty="0"/>
              <a:t>BitBucket, GitLab, etc.)</a:t>
            </a:r>
          </a:p>
          <a:p>
            <a:pPr lvl="1"/>
            <a:r>
              <a:rPr lang="en-US" dirty="0"/>
              <a:t>Travis-CI, Circle-CI, AppVeyor, Azure Pipelines,…</a:t>
            </a:r>
          </a:p>
          <a:p>
            <a:pPr lvl="1"/>
            <a:r>
              <a:rPr lang="en-US" dirty="0"/>
              <a:t>All launch a VM (Linux variants, Windows and OSX)</a:t>
            </a:r>
          </a:p>
          <a:p>
            <a:pPr lvl="2"/>
            <a:r>
              <a:rPr lang="en-US" dirty="0"/>
              <a:t>Constrained in time/size, hardware (e.g. GPU type/count)</a:t>
            </a:r>
          </a:p>
          <a:p>
            <a:pPr lvl="2"/>
            <a:r>
              <a:rPr lang="en-US" dirty="0"/>
              <a:t>Not a complete solution for many HPC/scientific codes,</a:t>
            </a:r>
            <a:br>
              <a:rPr lang="en-US" dirty="0"/>
            </a:br>
            <a:r>
              <a:rPr lang="en-US" dirty="0"/>
              <a:t>but a useful starting point. </a:t>
            </a:r>
          </a:p>
          <a:p>
            <a:pPr>
              <a:spcBef>
                <a:spcPts val="2400"/>
              </a:spcBef>
            </a:pPr>
            <a:r>
              <a:rPr lang="en-US" dirty="0"/>
              <a:t>Site-local Resources</a:t>
            </a:r>
          </a:p>
          <a:p>
            <a:pPr lvl="1"/>
            <a:r>
              <a:rPr lang="en-US" dirty="0"/>
              <a:t>Group, department, institution, computing facility</a:t>
            </a:r>
          </a:p>
          <a:p>
            <a:pPr lvl="1"/>
            <a:r>
              <a:rPr lang="en-US" dirty="0"/>
              <a:t>Examples: Bamboo @ LLNL, Jenkins @ ANL, Travis+CDash @ NERSC, etc.</a:t>
            </a:r>
          </a:p>
          <a:p>
            <a:pPr lvl="1"/>
            <a:r>
              <a:rPr lang="en-US" dirty="0"/>
              <a:t>ECP Program: GitLab-CI @ ANL, LANL, LLNL, NERSC, ORNL, SNL</a:t>
            </a:r>
          </a:p>
          <a:p>
            <a:pPr>
              <a:spcBef>
                <a:spcPts val="2400"/>
              </a:spcBef>
            </a:pPr>
            <a:r>
              <a:rPr lang="en-US" dirty="0"/>
              <a:t>Create your own by setting up resources/services</a:t>
            </a:r>
          </a:p>
        </p:txBody>
      </p:sp>
      <p:pic>
        <p:nvPicPr>
          <p:cNvPr id="4" name="Picture 3">
            <a:extLst>
              <a:ext uri="{FF2B5EF4-FFF2-40B4-BE49-F238E27FC236}">
                <a16:creationId xmlns:a16="http://schemas.microsoft.com/office/drawing/2014/main" id="{C6F0A806-1293-9A40-A864-C1487EB0872B}"/>
              </a:ext>
            </a:extLst>
          </p:cNvPr>
          <p:cNvPicPr>
            <a:picLocks noChangeAspect="1"/>
          </p:cNvPicPr>
          <p:nvPr/>
        </p:nvPicPr>
        <p:blipFill rotWithShape="1">
          <a:blip r:embed="rId2"/>
          <a:srcRect t="14370"/>
          <a:stretch/>
        </p:blipFill>
        <p:spPr>
          <a:xfrm>
            <a:off x="7247690" y="637540"/>
            <a:ext cx="4575375" cy="3322320"/>
          </a:xfrm>
          <a:prstGeom prst="rect">
            <a:avLst/>
          </a:prstGeom>
        </p:spPr>
      </p:pic>
    </p:spTree>
    <p:extLst>
      <p:ext uri="{BB962C8B-B14F-4D97-AF65-F5344CB8AC3E}">
        <p14:creationId xmlns:p14="http://schemas.microsoft.com/office/powerpoint/2010/main" val="734853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ED55ACAD-9399-074D-8200-A5F27EDBE836}"/>
              </a:ext>
            </a:extLst>
          </p:cNvPr>
          <p:cNvPicPr>
            <a:picLocks noChangeAspect="1"/>
          </p:cNvPicPr>
          <p:nvPr/>
        </p:nvPicPr>
        <p:blipFill rotWithShape="1">
          <a:blip r:embed="rId2"/>
          <a:srcRect l="18228" t="15211" r="20122" b="21926"/>
          <a:stretch/>
        </p:blipFill>
        <p:spPr>
          <a:xfrm rot="18542579" flipV="1">
            <a:off x="2070216" y="5147384"/>
            <a:ext cx="2214153" cy="1048843"/>
          </a:xfrm>
          <a:prstGeom prst="rect">
            <a:avLst/>
          </a:prstGeom>
        </p:spPr>
      </p:pic>
      <p:sp>
        <p:nvSpPr>
          <p:cNvPr id="39" name="Rectangle 38">
            <a:extLst>
              <a:ext uri="{FF2B5EF4-FFF2-40B4-BE49-F238E27FC236}">
                <a16:creationId xmlns:a16="http://schemas.microsoft.com/office/drawing/2014/main" id="{EC0F41A9-8043-9F4F-9F1E-278EF91FC2BD}"/>
              </a:ext>
            </a:extLst>
          </p:cNvPr>
          <p:cNvSpPr/>
          <p:nvPr/>
        </p:nvSpPr>
        <p:spPr>
          <a:xfrm>
            <a:off x="7479044" y="6092509"/>
            <a:ext cx="4540236" cy="897571"/>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40" name="Picture 39">
            <a:extLst>
              <a:ext uri="{FF2B5EF4-FFF2-40B4-BE49-F238E27FC236}">
                <a16:creationId xmlns:a16="http://schemas.microsoft.com/office/drawing/2014/main" id="{D387ABD9-12C2-C146-B90F-CD1C49CAF654}"/>
              </a:ext>
            </a:extLst>
          </p:cNvPr>
          <p:cNvPicPr>
            <a:picLocks noChangeAspect="1"/>
          </p:cNvPicPr>
          <p:nvPr/>
        </p:nvPicPr>
        <p:blipFill rotWithShape="1">
          <a:blip r:embed="rId2"/>
          <a:srcRect l="18228" t="15211" r="20122" b="21926"/>
          <a:stretch/>
        </p:blipFill>
        <p:spPr>
          <a:xfrm rot="835124">
            <a:off x="-131904" y="3343621"/>
            <a:ext cx="4215884" cy="1048843"/>
          </a:xfrm>
          <a:prstGeom prst="rect">
            <a:avLst/>
          </a:prstGeom>
        </p:spPr>
      </p:pic>
      <p:sp>
        <p:nvSpPr>
          <p:cNvPr id="6" name="Title 5">
            <a:extLst>
              <a:ext uri="{FF2B5EF4-FFF2-40B4-BE49-F238E27FC236}">
                <a16:creationId xmlns:a16="http://schemas.microsoft.com/office/drawing/2014/main" id="{EADF144D-F4EE-1F47-8E49-A2C22108DF00}"/>
              </a:ext>
            </a:extLst>
          </p:cNvPr>
          <p:cNvSpPr>
            <a:spLocks noGrp="1"/>
          </p:cNvSpPr>
          <p:nvPr>
            <p:ph type="title"/>
          </p:nvPr>
        </p:nvSpPr>
        <p:spPr/>
        <p:txBody>
          <a:bodyPr/>
          <a:lstStyle/>
          <a:p>
            <a:r>
              <a:rPr lang="en-US" dirty="0"/>
              <a:t>Examples…</a:t>
            </a:r>
          </a:p>
        </p:txBody>
      </p:sp>
      <p:grpSp>
        <p:nvGrpSpPr>
          <p:cNvPr id="9" name="Group 8">
            <a:extLst>
              <a:ext uri="{FF2B5EF4-FFF2-40B4-BE49-F238E27FC236}">
                <a16:creationId xmlns:a16="http://schemas.microsoft.com/office/drawing/2014/main" id="{199D2B5C-5544-7D44-A9F8-62D4873A91FD}"/>
              </a:ext>
            </a:extLst>
          </p:cNvPr>
          <p:cNvGrpSpPr/>
          <p:nvPr/>
        </p:nvGrpSpPr>
        <p:grpSpPr>
          <a:xfrm>
            <a:off x="5148669" y="4948396"/>
            <a:ext cx="1612582" cy="1612582"/>
            <a:chOff x="365760" y="4548188"/>
            <a:chExt cx="1612582" cy="1612582"/>
          </a:xfrm>
        </p:grpSpPr>
        <p:pic>
          <p:nvPicPr>
            <p:cNvPr id="7" name="Picture 6">
              <a:extLst>
                <a:ext uri="{FF2B5EF4-FFF2-40B4-BE49-F238E27FC236}">
                  <a16:creationId xmlns:a16="http://schemas.microsoft.com/office/drawing/2014/main" id="{1786ABBE-7F1C-2244-940A-6D5AFEE93A1C}"/>
                </a:ext>
              </a:extLst>
            </p:cNvPr>
            <p:cNvPicPr>
              <a:picLocks noChangeAspect="1"/>
            </p:cNvPicPr>
            <p:nvPr/>
          </p:nvPicPr>
          <p:blipFill>
            <a:blip r:embed="rId3"/>
            <a:stretch>
              <a:fillRect/>
            </a:stretch>
          </p:blipFill>
          <p:spPr>
            <a:xfrm>
              <a:off x="365760" y="4548188"/>
              <a:ext cx="1612582" cy="1612582"/>
            </a:xfrm>
            <a:prstGeom prst="rect">
              <a:avLst/>
            </a:prstGeom>
          </p:spPr>
        </p:pic>
        <p:sp>
          <p:nvSpPr>
            <p:cNvPr id="8" name="TextBox 7">
              <a:extLst>
                <a:ext uri="{FF2B5EF4-FFF2-40B4-BE49-F238E27FC236}">
                  <a16:creationId xmlns:a16="http://schemas.microsoft.com/office/drawing/2014/main" id="{3F1C903B-2E15-AF4F-B217-FE29103C8F2C}"/>
                </a:ext>
              </a:extLst>
            </p:cNvPr>
            <p:cNvSpPr txBox="1"/>
            <p:nvPr/>
          </p:nvSpPr>
          <p:spPr>
            <a:xfrm>
              <a:off x="742076" y="5557528"/>
              <a:ext cx="859949" cy="517065"/>
            </a:xfrm>
            <a:prstGeom prst="rect">
              <a:avLst/>
            </a:prstGeom>
            <a:noFill/>
          </p:spPr>
          <p:txBody>
            <a:bodyPr wrap="square" lIns="118872" tIns="91440" rIns="118872" bIns="91440" rtlCol="0" anchor="ctr" anchorCtr="0">
              <a:spAutoFit/>
            </a:bodyPr>
            <a:lstStyle/>
            <a:p>
              <a:pPr algn="ctr">
                <a:lnSpc>
                  <a:spcPct val="90000"/>
                </a:lnSpc>
              </a:pPr>
              <a:r>
                <a:rPr lang="en-US" sz="2400" dirty="0"/>
                <a:t>You</a:t>
              </a:r>
              <a:endParaRPr lang="en-US" dirty="0"/>
            </a:p>
          </p:txBody>
        </p:sp>
      </p:grpSp>
      <p:grpSp>
        <p:nvGrpSpPr>
          <p:cNvPr id="20" name="Group 19">
            <a:extLst>
              <a:ext uri="{FF2B5EF4-FFF2-40B4-BE49-F238E27FC236}">
                <a16:creationId xmlns:a16="http://schemas.microsoft.com/office/drawing/2014/main" id="{2872C7F1-9576-BF4D-8646-B3394CD2D67F}"/>
              </a:ext>
            </a:extLst>
          </p:cNvPr>
          <p:cNvGrpSpPr/>
          <p:nvPr/>
        </p:nvGrpSpPr>
        <p:grpSpPr>
          <a:xfrm>
            <a:off x="539264" y="3974022"/>
            <a:ext cx="2240444" cy="2245572"/>
            <a:chOff x="553556" y="3095135"/>
            <a:chExt cx="2240444" cy="2245572"/>
          </a:xfrm>
        </p:grpSpPr>
        <p:grpSp>
          <p:nvGrpSpPr>
            <p:cNvPr id="18" name="Group 17">
              <a:extLst>
                <a:ext uri="{FF2B5EF4-FFF2-40B4-BE49-F238E27FC236}">
                  <a16:creationId xmlns:a16="http://schemas.microsoft.com/office/drawing/2014/main" id="{205A912C-A14A-2B47-BD27-6024193E69E5}"/>
                </a:ext>
              </a:extLst>
            </p:cNvPr>
            <p:cNvGrpSpPr/>
            <p:nvPr/>
          </p:nvGrpSpPr>
          <p:grpSpPr>
            <a:xfrm>
              <a:off x="553556" y="3465360"/>
              <a:ext cx="2240444" cy="1875347"/>
              <a:chOff x="2189316" y="2421413"/>
              <a:chExt cx="2240444" cy="1875347"/>
            </a:xfrm>
          </p:grpSpPr>
          <p:pic>
            <p:nvPicPr>
              <p:cNvPr id="16" name="Picture 15">
                <a:extLst>
                  <a:ext uri="{FF2B5EF4-FFF2-40B4-BE49-F238E27FC236}">
                    <a16:creationId xmlns:a16="http://schemas.microsoft.com/office/drawing/2014/main" id="{D27D7FEE-1F81-014B-8250-1E5F253A687D}"/>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17" name="TextBox 16">
                <a:extLst>
                  <a:ext uri="{FF2B5EF4-FFF2-40B4-BE49-F238E27FC236}">
                    <a16:creationId xmlns:a16="http://schemas.microsoft.com/office/drawing/2014/main" id="{78F9B18C-B998-DD48-B749-12852942C0B7}"/>
                  </a:ext>
                </a:extLst>
              </p:cNvPr>
              <p:cNvSpPr txBox="1"/>
              <p:nvPr/>
            </p:nvSpPr>
            <p:spPr>
              <a:xfrm rot="20683208">
                <a:off x="2397760" y="3862795"/>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bitbucket.llnl.gov</a:t>
                </a:r>
              </a:p>
            </p:txBody>
          </p:sp>
        </p:grpSp>
        <p:sp>
          <p:nvSpPr>
            <p:cNvPr id="19" name="Rectangle 18">
              <a:extLst>
                <a:ext uri="{FF2B5EF4-FFF2-40B4-BE49-F238E27FC236}">
                  <a16:creationId xmlns:a16="http://schemas.microsoft.com/office/drawing/2014/main" id="{A829D5D3-2423-0043-B3AE-DC8D5DCFA63C}"/>
                </a:ext>
              </a:extLst>
            </p:cNvPr>
            <p:cNvSpPr/>
            <p:nvPr/>
          </p:nvSpPr>
          <p:spPr>
            <a:xfrm>
              <a:off x="638969" y="3095135"/>
              <a:ext cx="2074533" cy="769441"/>
            </a:xfrm>
            <a:prstGeom prst="rect">
              <a:avLst/>
            </a:prstGeom>
            <a:noFill/>
            <a:scene3d>
              <a:camera prst="orthographicFront">
                <a:rot lat="2998470" lon="1659028" rev="60955"/>
              </a:camera>
              <a:lightRig rig="threePt" dir="t"/>
            </a:scene3d>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LLNL</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grpSp>
        <p:nvGrpSpPr>
          <p:cNvPr id="23" name="Group 22">
            <a:extLst>
              <a:ext uri="{FF2B5EF4-FFF2-40B4-BE49-F238E27FC236}">
                <a16:creationId xmlns:a16="http://schemas.microsoft.com/office/drawing/2014/main" id="{1E34F42D-FCB1-FC46-A514-A32C1742C837}"/>
              </a:ext>
            </a:extLst>
          </p:cNvPr>
          <p:cNvGrpSpPr/>
          <p:nvPr/>
        </p:nvGrpSpPr>
        <p:grpSpPr>
          <a:xfrm>
            <a:off x="434445" y="1207938"/>
            <a:ext cx="2428240" cy="1612582"/>
            <a:chOff x="553556" y="1427912"/>
            <a:chExt cx="2428240" cy="1612582"/>
          </a:xfrm>
        </p:grpSpPr>
        <p:sp>
          <p:nvSpPr>
            <p:cNvPr id="4" name="Cloud 3">
              <a:extLst>
                <a:ext uri="{FF2B5EF4-FFF2-40B4-BE49-F238E27FC236}">
                  <a16:creationId xmlns:a16="http://schemas.microsoft.com/office/drawing/2014/main" id="{9B07F91D-ED96-464D-B738-FEF233FDCDD1}"/>
                </a:ext>
              </a:extLst>
            </p:cNvPr>
            <p:cNvSpPr/>
            <p:nvPr/>
          </p:nvSpPr>
          <p:spPr>
            <a:xfrm>
              <a:off x="553556" y="1427912"/>
              <a:ext cx="2428240" cy="1612582"/>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pPr>
              <a:r>
                <a:rPr lang="en-US" sz="2000" dirty="0">
                  <a:solidFill>
                    <a:schemeClr val="bg1"/>
                  </a:solidFill>
                </a:rPr>
                <a:t>github.com</a:t>
              </a:r>
              <a:endParaRPr lang="en-US" sz="1600" dirty="0">
                <a:solidFill>
                  <a:schemeClr val="bg1"/>
                </a:solidFill>
              </a:endParaRPr>
            </a:p>
          </p:txBody>
        </p:sp>
        <p:pic>
          <p:nvPicPr>
            <p:cNvPr id="22" name="Picture 21">
              <a:extLst>
                <a:ext uri="{FF2B5EF4-FFF2-40B4-BE49-F238E27FC236}">
                  <a16:creationId xmlns:a16="http://schemas.microsoft.com/office/drawing/2014/main" id="{57000EB4-3A38-7444-A655-53F6824B84B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96518" y="2081947"/>
              <a:ext cx="1359434" cy="713703"/>
            </a:xfrm>
            <a:prstGeom prst="rect">
              <a:avLst/>
            </a:prstGeom>
          </p:spPr>
        </p:pic>
      </p:grpSp>
      <p:grpSp>
        <p:nvGrpSpPr>
          <p:cNvPr id="30" name="Group 29">
            <a:extLst>
              <a:ext uri="{FF2B5EF4-FFF2-40B4-BE49-F238E27FC236}">
                <a16:creationId xmlns:a16="http://schemas.microsoft.com/office/drawing/2014/main" id="{3BFF040B-0CD2-9243-B8D7-93EEFEA312D3}"/>
              </a:ext>
            </a:extLst>
          </p:cNvPr>
          <p:cNvGrpSpPr/>
          <p:nvPr/>
        </p:nvGrpSpPr>
        <p:grpSpPr>
          <a:xfrm>
            <a:off x="8551999" y="403633"/>
            <a:ext cx="2801460" cy="1762760"/>
            <a:chOff x="7236620" y="964628"/>
            <a:chExt cx="2801460" cy="1762760"/>
          </a:xfrm>
        </p:grpSpPr>
        <p:sp>
          <p:nvSpPr>
            <p:cNvPr id="5" name="Cloud 4">
              <a:extLst>
                <a:ext uri="{FF2B5EF4-FFF2-40B4-BE49-F238E27FC236}">
                  <a16:creationId xmlns:a16="http://schemas.microsoft.com/office/drawing/2014/main" id="{FF94D852-131A-0142-B8B0-0452F1A53090}"/>
                </a:ext>
              </a:extLst>
            </p:cNvPr>
            <p:cNvSpPr/>
            <p:nvPr/>
          </p:nvSpPr>
          <p:spPr>
            <a:xfrm>
              <a:off x="7236620" y="964628"/>
              <a:ext cx="2801460" cy="176276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r>
                <a:rPr lang="en-US" sz="2000" u="sng" dirty="0">
                  <a:solidFill>
                    <a:schemeClr val="bg1"/>
                  </a:solidFill>
                </a:rPr>
                <a:t>travis-ci.com</a:t>
              </a:r>
            </a:p>
          </p:txBody>
        </p:sp>
        <p:pic>
          <p:nvPicPr>
            <p:cNvPr id="29" name="Picture 28">
              <a:extLst>
                <a:ext uri="{FF2B5EF4-FFF2-40B4-BE49-F238E27FC236}">
                  <a16:creationId xmlns:a16="http://schemas.microsoft.com/office/drawing/2014/main" id="{A75EAC99-1333-4B46-AFD4-1D0D402D486F}"/>
                </a:ext>
              </a:extLst>
            </p:cNvPr>
            <p:cNvPicPr>
              <a:picLocks noChangeAspect="1"/>
            </p:cNvPicPr>
            <p:nvPr/>
          </p:nvPicPr>
          <p:blipFill>
            <a:blip r:embed="rId6"/>
            <a:stretch>
              <a:fillRect/>
            </a:stretch>
          </p:blipFill>
          <p:spPr>
            <a:xfrm>
              <a:off x="8153004" y="1604203"/>
              <a:ext cx="968692" cy="968692"/>
            </a:xfrm>
            <a:prstGeom prst="rect">
              <a:avLst/>
            </a:prstGeom>
          </p:spPr>
        </p:pic>
      </p:grpSp>
      <p:grpSp>
        <p:nvGrpSpPr>
          <p:cNvPr id="31" name="Group 30">
            <a:extLst>
              <a:ext uri="{FF2B5EF4-FFF2-40B4-BE49-F238E27FC236}">
                <a16:creationId xmlns:a16="http://schemas.microsoft.com/office/drawing/2014/main" id="{7ACB0B7D-50E5-5340-9A0A-BB3352E02D45}"/>
              </a:ext>
            </a:extLst>
          </p:cNvPr>
          <p:cNvGrpSpPr/>
          <p:nvPr/>
        </p:nvGrpSpPr>
        <p:grpSpPr>
          <a:xfrm flipH="1">
            <a:off x="8648631" y="3926344"/>
            <a:ext cx="2801460" cy="2414665"/>
            <a:chOff x="151749" y="2986996"/>
            <a:chExt cx="2801460" cy="2414665"/>
          </a:xfrm>
        </p:grpSpPr>
        <p:grpSp>
          <p:nvGrpSpPr>
            <p:cNvPr id="32" name="Group 31">
              <a:extLst>
                <a:ext uri="{FF2B5EF4-FFF2-40B4-BE49-F238E27FC236}">
                  <a16:creationId xmlns:a16="http://schemas.microsoft.com/office/drawing/2014/main" id="{854A31D5-9525-8F4D-9DAD-9C1976E8AB30}"/>
                </a:ext>
              </a:extLst>
            </p:cNvPr>
            <p:cNvGrpSpPr/>
            <p:nvPr/>
          </p:nvGrpSpPr>
          <p:grpSpPr>
            <a:xfrm>
              <a:off x="553556" y="3465360"/>
              <a:ext cx="2079889" cy="1936301"/>
              <a:chOff x="2189316" y="2421413"/>
              <a:chExt cx="2079889" cy="1936301"/>
            </a:xfrm>
          </p:grpSpPr>
          <p:pic>
            <p:nvPicPr>
              <p:cNvPr id="34" name="Picture 33">
                <a:extLst>
                  <a:ext uri="{FF2B5EF4-FFF2-40B4-BE49-F238E27FC236}">
                    <a16:creationId xmlns:a16="http://schemas.microsoft.com/office/drawing/2014/main" id="{DE631E75-A223-C74D-9453-8563B9D0F090}"/>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35" name="TextBox 34">
                <a:extLst>
                  <a:ext uri="{FF2B5EF4-FFF2-40B4-BE49-F238E27FC236}">
                    <a16:creationId xmlns:a16="http://schemas.microsoft.com/office/drawing/2014/main" id="{CE8FBB40-F728-9649-A238-2430F155D182}"/>
                  </a:ext>
                </a:extLst>
              </p:cNvPr>
              <p:cNvSpPr txBox="1"/>
              <p:nvPr/>
            </p:nvSpPr>
            <p:spPr>
              <a:xfrm rot="20740572">
                <a:off x="2237205" y="3923749"/>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gitlab.nersc.gov</a:t>
                </a:r>
              </a:p>
            </p:txBody>
          </p:sp>
        </p:grpSp>
        <p:sp>
          <p:nvSpPr>
            <p:cNvPr id="33" name="Rectangle 32">
              <a:extLst>
                <a:ext uri="{FF2B5EF4-FFF2-40B4-BE49-F238E27FC236}">
                  <a16:creationId xmlns:a16="http://schemas.microsoft.com/office/drawing/2014/main" id="{060FBE88-07C6-A644-88B9-23421D8928A1}"/>
                </a:ext>
              </a:extLst>
            </p:cNvPr>
            <p:cNvSpPr/>
            <p:nvPr/>
          </p:nvSpPr>
          <p:spPr>
            <a:xfrm flipH="1">
              <a:off x="151749" y="2986996"/>
              <a:ext cx="2801460" cy="923330"/>
            </a:xfrm>
            <a:prstGeom prst="rect">
              <a:avLst/>
            </a:prstGeom>
            <a:noFill/>
            <a:scene3d>
              <a:camera prst="orthographicFront">
                <a:rot lat="3956789" lon="20173801" rev="21594000"/>
              </a:camera>
              <a:lightRig rig="threePt" dir="t"/>
            </a:scene3d>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NERSC</a:t>
              </a:r>
            </a:p>
          </p:txBody>
        </p:sp>
      </p:grpSp>
      <p:sp>
        <p:nvSpPr>
          <p:cNvPr id="37" name="TextBox 36">
            <a:extLst>
              <a:ext uri="{FF2B5EF4-FFF2-40B4-BE49-F238E27FC236}">
                <a16:creationId xmlns:a16="http://schemas.microsoft.com/office/drawing/2014/main" id="{85F51BE9-6D75-D14E-A1D2-47290FC3B6DD}"/>
              </a:ext>
            </a:extLst>
          </p:cNvPr>
          <p:cNvSpPr txBox="1"/>
          <p:nvPr/>
        </p:nvSpPr>
        <p:spPr>
          <a:xfrm>
            <a:off x="3050949"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code repository</a:t>
            </a:r>
          </a:p>
        </p:txBody>
      </p:sp>
      <p:sp>
        <p:nvSpPr>
          <p:cNvPr id="38" name="TextBox 37">
            <a:extLst>
              <a:ext uri="{FF2B5EF4-FFF2-40B4-BE49-F238E27FC236}">
                <a16:creationId xmlns:a16="http://schemas.microsoft.com/office/drawing/2014/main" id="{28A7E3F8-B119-9944-82D3-1B7B17B5F9B5}"/>
              </a:ext>
            </a:extLst>
          </p:cNvPr>
          <p:cNvSpPr txBox="1"/>
          <p:nvPr/>
        </p:nvSpPr>
        <p:spPr>
          <a:xfrm>
            <a:off x="7457297"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CI Resources</a:t>
            </a:r>
          </a:p>
        </p:txBody>
      </p:sp>
    </p:spTree>
    <p:extLst>
      <p:ext uri="{BB962C8B-B14F-4D97-AF65-F5344CB8AC3E}">
        <p14:creationId xmlns:p14="http://schemas.microsoft.com/office/powerpoint/2010/main" val="2338566141"/>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3777</TotalTime>
  <Words>1759</Words>
  <Application>Microsoft Office PowerPoint</Application>
  <PresentationFormat>Custom</PresentationFormat>
  <Paragraphs>201</Paragraphs>
  <Slides>24</Slides>
  <Notes>9</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Arial Black</vt:lpstr>
      <vt:lpstr>Calibri</vt:lpstr>
      <vt:lpstr>Presentations (Wide Screen)</vt:lpstr>
      <vt:lpstr>Continuous Integration</vt:lpstr>
      <vt:lpstr>License, Citation and Acknowledgements</vt:lpstr>
      <vt:lpstr>What is Continuous Integration (CI) Testing</vt:lpstr>
      <vt:lpstr>Automated Testing vs. Continuous Integration (CI) Testing</vt:lpstr>
      <vt:lpstr>Examples…</vt:lpstr>
      <vt:lpstr>CI Testing is one part of the “Shift Left” movement in DevOps</vt:lpstr>
      <vt:lpstr>What can make CI Difficult</vt:lpstr>
      <vt:lpstr>CI Resources (Where do jobs run?)</vt:lpstr>
      <vt:lpstr>Examples…</vt:lpstr>
      <vt:lpstr>ECP CI Resources</vt:lpstr>
      <vt:lpstr>Getting started with CI</vt:lpstr>
      <vt:lpstr>Getting started with CI: </vt:lpstr>
      <vt:lpstr>Getting started with CI: </vt:lpstr>
      <vt:lpstr>travis-ci.com</vt:lpstr>
      <vt:lpstr>Getting started with Github Actions: </vt:lpstr>
      <vt:lpstr>github.com</vt:lpstr>
      <vt:lpstr>GitHub Actions – results of workflow test runs</vt:lpstr>
      <vt:lpstr>GitHub Pull Request Status Indicators</vt:lpstr>
      <vt:lpstr>GitHub Actions – Key Elements of Defining Tests</vt:lpstr>
      <vt:lpstr>GitHub Actions – Key Elements of Defining Tests</vt:lpstr>
      <vt:lpstr>GitHub Actions – Key Elements of Defining Tests</vt:lpstr>
      <vt:lpstr>GitHub Actions - Release Automation</vt:lpstr>
      <vt:lpstr>Many Alternatives, e.g. gitlab, circle-ci, and Travis CI: </vt:lpstr>
      <vt:lpstr>Summary</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199</cp:revision>
  <cp:lastPrinted>2017-11-02T18:35:01Z</cp:lastPrinted>
  <dcterms:created xsi:type="dcterms:W3CDTF">2018-11-06T17:28:56Z</dcterms:created>
  <dcterms:modified xsi:type="dcterms:W3CDTF">2021-06-16T01:08:45Z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